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9E9B1B-72DE-4D9F-9966-3FE6597B5F1D}">
  <a:tblStyle styleId="{9D9E9B1B-72DE-4D9F-9966-3FE6597B5F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W-Bf3yjUyE" TargetMode="External"/><Relationship Id="rId3" Type="http://schemas.openxmlformats.org/officeDocument/2006/relationships/hyperlink" Target="https://www.alibaba.com/product-detail/BringSmart-5M120GN-C-120W-single-phase_62353923070.html?spm=a2700.pccps_detail.normal_offer.d_image.26fb6aa3uB540c" TargetMode="External"/><Relationship Id="rId4" Type="http://schemas.openxmlformats.org/officeDocument/2006/relationships/hyperlink" Target="https://www.alibaba.com/product-detail/BringSmart-A5882-45-12v-24v-11_1600214680276.html?spm=a2700.wholesale.0.0.76d97cd8dPe4dk"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ee9c1f4df3_0_5: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ee9c1f4d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e9c1f4df3_0_20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e9c1f4df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e9c1f4df3_0_281: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e9c1f4df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e9c1f4df3_0_381: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e9c1f4df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ef032fe31_0_0: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eef032fe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Door lock. Crop out finger joint horizontal. Flange coupling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ef032fe31_0_93: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eef032fe3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ef032fe31_0_99: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eef032fe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ef032fe31_0_105: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eef032fe3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ef032fe31_0_15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ef032fe3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https://www.youtube.com/watch?v=OW-Bf3yjUyE</a:t>
            </a:r>
            <a:endParaRPr/>
          </a:p>
          <a:p>
            <a:pPr indent="0" lvl="0" marL="0" rtl="0" algn="l">
              <a:spcBef>
                <a:spcPts val="0"/>
              </a:spcBef>
              <a:spcAft>
                <a:spcPts val="0"/>
              </a:spcAft>
              <a:buNone/>
            </a:pPr>
            <a:r>
              <a:rPr lang="en-GB" u="sng">
                <a:solidFill>
                  <a:schemeClr val="hlink"/>
                </a:solidFill>
                <a:hlinkClick r:id="rId3"/>
              </a:rPr>
              <a:t>https://www.alibaba.com/product-detail/BringSmart-5M120GN-C-120W-single-phase_62353923070.html?spm=a2700.pccps_detail.normal_offer.d_image.26fb6aa3uB540c</a:t>
            </a:r>
            <a:endParaRPr/>
          </a:p>
          <a:p>
            <a:pPr indent="0" lvl="0" marL="0" rtl="0" algn="l">
              <a:spcBef>
                <a:spcPts val="0"/>
              </a:spcBef>
              <a:spcAft>
                <a:spcPts val="0"/>
              </a:spcAft>
              <a:buNone/>
            </a:pPr>
            <a:r>
              <a:rPr lang="en-GB" u="sng">
                <a:solidFill>
                  <a:schemeClr val="hlink"/>
                </a:solidFill>
                <a:hlinkClick r:id="rId4"/>
              </a:rPr>
              <a:t>https://www.alibaba.com/product-detail/BringSmart-A5882-45-12v-24v-11_1600214680276.html?spm=a2700.wholesale.0.0.76d97cd8dPe4dk</a:t>
            </a:r>
            <a:endParaRPr/>
          </a:p>
          <a:p>
            <a:pPr indent="0" lvl="0" marL="0" rtl="0" algn="l">
              <a:spcBef>
                <a:spcPts val="0"/>
              </a:spcBef>
              <a:spcAft>
                <a:spcPts val="0"/>
              </a:spcAft>
              <a:buNone/>
            </a:pPr>
            <a:r>
              <a:rPr lang="en-GB"/>
              <a:t>https://www.lazada.com.my/products/low-speed-high-torque-dc-geared-motor-12v-24v-reversible-and-adjustable-speed-5-to-400rpm-all-metal-gears-long-life-35w-dc-motor-i3186635020-s16150113358.html?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jpg"/><Relationship Id="rId10" Type="http://schemas.openxmlformats.org/officeDocument/2006/relationships/image" Target="../media/image8.jpg"/><Relationship Id="rId13" Type="http://schemas.openxmlformats.org/officeDocument/2006/relationships/image" Target="../media/image11.jpg"/><Relationship Id="rId12" Type="http://schemas.openxmlformats.org/officeDocument/2006/relationships/image" Target="../media/image15.jpg"/><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jpg"/><Relationship Id="rId9" Type="http://schemas.openxmlformats.org/officeDocument/2006/relationships/image" Target="../media/image4.jpg"/><Relationship Id="rId14" Type="http://schemas.openxmlformats.org/officeDocument/2006/relationships/image" Target="../media/image14.jpg"/><Relationship Id="rId5" Type="http://schemas.openxmlformats.org/officeDocument/2006/relationships/image" Target="../media/image16.jpg"/><Relationship Id="rId6" Type="http://schemas.openxmlformats.org/officeDocument/2006/relationships/image" Target="../media/image10.jpg"/><Relationship Id="rId7" Type="http://schemas.openxmlformats.org/officeDocument/2006/relationships/image" Target="../media/image12.jpg"/><Relationship Id="rId8"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10.jpg"/><Relationship Id="rId6" Type="http://schemas.openxmlformats.org/officeDocument/2006/relationships/image" Target="../media/image9.pn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4.jpg"/><Relationship Id="rId5" Type="http://schemas.openxmlformats.org/officeDocument/2006/relationships/image" Target="../media/image13.jpg"/><Relationship Id="rId6" Type="http://schemas.openxmlformats.org/officeDocument/2006/relationships/image" Target="../media/image15.jpg"/><Relationship Id="rId7" Type="http://schemas.openxmlformats.org/officeDocument/2006/relationships/image" Target="../media/image7.jpg"/><Relationship Id="rId8"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9.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5.jpg"/><Relationship Id="rId13" Type="http://schemas.openxmlformats.org/officeDocument/2006/relationships/image" Target="../media/image27.jpg"/><Relationship Id="rId12" Type="http://schemas.openxmlformats.org/officeDocument/2006/relationships/image" Target="../media/image7.jp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8.jpg"/><Relationship Id="rId14" Type="http://schemas.openxmlformats.org/officeDocument/2006/relationships/image" Target="../media/image14.jpg"/><Relationship Id="rId5" Type="http://schemas.openxmlformats.org/officeDocument/2006/relationships/image" Target="../media/image17.jpg"/><Relationship Id="rId6" Type="http://schemas.openxmlformats.org/officeDocument/2006/relationships/image" Target="../media/image18.jpg"/><Relationship Id="rId7" Type="http://schemas.openxmlformats.org/officeDocument/2006/relationships/image" Target="../media/image24.jpg"/><Relationship Id="rId8" Type="http://schemas.openxmlformats.org/officeDocument/2006/relationships/image" Target="../media/image3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9.png"/><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8.png"/><Relationship Id="rId9"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29.png"/><Relationship Id="rId8"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67455" l="18084" r="51908" t="0"/>
          <a:stretch/>
        </p:blipFill>
        <p:spPr>
          <a:xfrm>
            <a:off x="352788" y="476773"/>
            <a:ext cx="2828154" cy="1724374"/>
          </a:xfrm>
          <a:prstGeom prst="rect">
            <a:avLst/>
          </a:prstGeom>
          <a:noFill/>
          <a:ln>
            <a:noFill/>
          </a:ln>
        </p:spPr>
      </p:pic>
      <p:pic>
        <p:nvPicPr>
          <p:cNvPr id="55" name="Google Shape;55;p13"/>
          <p:cNvPicPr preferRelativeResize="0"/>
          <p:nvPr/>
        </p:nvPicPr>
        <p:blipFill rotWithShape="1">
          <a:blip r:embed="rId4">
            <a:alphaModFix/>
          </a:blip>
          <a:srcRect b="53968" l="4964" r="71978" t="12358"/>
          <a:stretch/>
        </p:blipFill>
        <p:spPr>
          <a:xfrm>
            <a:off x="6249278" y="82827"/>
            <a:ext cx="2407165" cy="1976232"/>
          </a:xfrm>
          <a:prstGeom prst="rect">
            <a:avLst/>
          </a:prstGeom>
          <a:noFill/>
          <a:ln>
            <a:noFill/>
          </a:ln>
        </p:spPr>
      </p:pic>
      <p:pic>
        <p:nvPicPr>
          <p:cNvPr id="56" name="Google Shape;56;p13"/>
          <p:cNvPicPr preferRelativeResize="0"/>
          <p:nvPr/>
        </p:nvPicPr>
        <p:blipFill rotWithShape="1">
          <a:blip r:embed="rId5">
            <a:alphaModFix/>
          </a:blip>
          <a:srcRect b="70232" l="53159" r="32152" t="11575"/>
          <a:stretch/>
        </p:blipFill>
        <p:spPr>
          <a:xfrm>
            <a:off x="7685889" y="2526338"/>
            <a:ext cx="1412482" cy="983468"/>
          </a:xfrm>
          <a:prstGeom prst="rect">
            <a:avLst/>
          </a:prstGeom>
          <a:noFill/>
          <a:ln>
            <a:noFill/>
          </a:ln>
        </p:spPr>
      </p:pic>
      <p:pic>
        <p:nvPicPr>
          <p:cNvPr id="57" name="Google Shape;57;p13"/>
          <p:cNvPicPr preferRelativeResize="0"/>
          <p:nvPr/>
        </p:nvPicPr>
        <p:blipFill rotWithShape="1">
          <a:blip r:embed="rId6">
            <a:alphaModFix/>
          </a:blip>
          <a:srcRect b="59613" l="64369" r="12766" t="11915"/>
          <a:stretch/>
        </p:blipFill>
        <p:spPr>
          <a:xfrm>
            <a:off x="2702666" y="3446920"/>
            <a:ext cx="2090994" cy="1463794"/>
          </a:xfrm>
          <a:prstGeom prst="rect">
            <a:avLst/>
          </a:prstGeom>
          <a:noFill/>
          <a:ln>
            <a:noFill/>
          </a:ln>
        </p:spPr>
      </p:pic>
      <p:pic>
        <p:nvPicPr>
          <p:cNvPr id="58" name="Google Shape;58;p13"/>
          <p:cNvPicPr preferRelativeResize="0"/>
          <p:nvPr/>
        </p:nvPicPr>
        <p:blipFill rotWithShape="1">
          <a:blip r:embed="rId7">
            <a:alphaModFix/>
          </a:blip>
          <a:srcRect b="51190" l="48266" r="42156" t="39718"/>
          <a:stretch/>
        </p:blipFill>
        <p:spPr>
          <a:xfrm>
            <a:off x="4782616" y="997978"/>
            <a:ext cx="1235378" cy="633098"/>
          </a:xfrm>
          <a:prstGeom prst="rect">
            <a:avLst/>
          </a:prstGeom>
          <a:noFill/>
          <a:ln>
            <a:noFill/>
          </a:ln>
        </p:spPr>
      </p:pic>
      <p:pic>
        <p:nvPicPr>
          <p:cNvPr id="59" name="Google Shape;59;p13"/>
          <p:cNvPicPr preferRelativeResize="0"/>
          <p:nvPr/>
        </p:nvPicPr>
        <p:blipFill rotWithShape="1">
          <a:blip r:embed="rId8">
            <a:alphaModFix/>
          </a:blip>
          <a:srcRect b="58697" l="44518" r="45937" t="33858"/>
          <a:stretch/>
        </p:blipFill>
        <p:spPr>
          <a:xfrm>
            <a:off x="4255354" y="1629022"/>
            <a:ext cx="1221937" cy="514494"/>
          </a:xfrm>
          <a:prstGeom prst="rect">
            <a:avLst/>
          </a:prstGeom>
          <a:noFill/>
          <a:ln>
            <a:noFill/>
          </a:ln>
        </p:spPr>
      </p:pic>
      <p:pic>
        <p:nvPicPr>
          <p:cNvPr id="60" name="Google Shape;60;p13"/>
          <p:cNvPicPr preferRelativeResize="0"/>
          <p:nvPr/>
        </p:nvPicPr>
        <p:blipFill rotWithShape="1">
          <a:blip r:embed="rId9">
            <a:alphaModFix/>
          </a:blip>
          <a:srcRect b="49998" l="54392" r="25405" t="26905"/>
          <a:stretch/>
        </p:blipFill>
        <p:spPr>
          <a:xfrm>
            <a:off x="5608759" y="3598603"/>
            <a:ext cx="2356819" cy="1514704"/>
          </a:xfrm>
          <a:prstGeom prst="rect">
            <a:avLst/>
          </a:prstGeom>
          <a:noFill/>
          <a:ln>
            <a:noFill/>
          </a:ln>
        </p:spPr>
      </p:pic>
      <p:pic>
        <p:nvPicPr>
          <p:cNvPr id="61" name="Google Shape;61;p13"/>
          <p:cNvPicPr preferRelativeResize="0"/>
          <p:nvPr/>
        </p:nvPicPr>
        <p:blipFill rotWithShape="1">
          <a:blip r:embed="rId10">
            <a:alphaModFix/>
          </a:blip>
          <a:srcRect b="83571" l="44518" r="42265" t="0"/>
          <a:stretch/>
        </p:blipFill>
        <p:spPr>
          <a:xfrm>
            <a:off x="5539687" y="2370156"/>
            <a:ext cx="1312588" cy="917346"/>
          </a:xfrm>
          <a:prstGeom prst="rect">
            <a:avLst/>
          </a:prstGeom>
          <a:noFill/>
          <a:ln>
            <a:noFill/>
          </a:ln>
        </p:spPr>
      </p:pic>
      <p:pic>
        <p:nvPicPr>
          <p:cNvPr id="62" name="Google Shape;62;p13"/>
          <p:cNvPicPr preferRelativeResize="0"/>
          <p:nvPr/>
        </p:nvPicPr>
        <p:blipFill rotWithShape="1">
          <a:blip r:embed="rId11">
            <a:alphaModFix/>
          </a:blip>
          <a:srcRect b="54211" l="36924" r="55480" t="32704"/>
          <a:stretch/>
        </p:blipFill>
        <p:spPr>
          <a:xfrm>
            <a:off x="114436" y="3462410"/>
            <a:ext cx="788110" cy="633098"/>
          </a:xfrm>
          <a:prstGeom prst="rect">
            <a:avLst/>
          </a:prstGeom>
          <a:noFill/>
          <a:ln>
            <a:noFill/>
          </a:ln>
        </p:spPr>
      </p:pic>
      <p:pic>
        <p:nvPicPr>
          <p:cNvPr id="63" name="Google Shape;63;p13"/>
          <p:cNvPicPr preferRelativeResize="0"/>
          <p:nvPr/>
        </p:nvPicPr>
        <p:blipFill rotWithShape="1">
          <a:blip r:embed="rId12">
            <a:alphaModFix/>
          </a:blip>
          <a:srcRect b="32451" l="46547" r="42588" t="50712"/>
          <a:stretch/>
        </p:blipFill>
        <p:spPr>
          <a:xfrm>
            <a:off x="1541001" y="3489325"/>
            <a:ext cx="1052906" cy="917346"/>
          </a:xfrm>
          <a:prstGeom prst="rect">
            <a:avLst/>
          </a:prstGeom>
          <a:noFill/>
          <a:ln>
            <a:noFill/>
          </a:ln>
        </p:spPr>
      </p:pic>
      <p:sp>
        <p:nvSpPr>
          <p:cNvPr id="64" name="Google Shape;64;p13"/>
          <p:cNvSpPr txBox="1"/>
          <p:nvPr/>
        </p:nvSpPr>
        <p:spPr>
          <a:xfrm>
            <a:off x="1331973" y="4367573"/>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spinner’s motor flange can be 3d printed, which will then lock tightly onto the motor’s axle, allowing the spinner to spin. The flange will then be glued onto the display spinner as shown here.</a:t>
            </a:r>
            <a:endParaRPr sz="700"/>
          </a:p>
        </p:txBody>
      </p:sp>
      <p:sp>
        <p:nvSpPr>
          <p:cNvPr id="65" name="Google Shape;65;p13"/>
          <p:cNvSpPr txBox="1"/>
          <p:nvPr/>
        </p:nvSpPr>
        <p:spPr>
          <a:xfrm>
            <a:off x="760027" y="2958902"/>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spinner would be powered by DC electricity. A low speed high torque DC motor will be responsible for the spinning, as DC motors are save and don’t pose a risk of electrocution.</a:t>
            </a:r>
            <a:endParaRPr sz="700"/>
          </a:p>
        </p:txBody>
      </p:sp>
      <p:sp>
        <p:nvSpPr>
          <p:cNvPr id="66" name="Google Shape;66;p13"/>
          <p:cNvSpPr txBox="1"/>
          <p:nvPr/>
        </p:nvSpPr>
        <p:spPr>
          <a:xfrm>
            <a:off x="282182" y="174829"/>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1</a:t>
            </a:r>
            <a:endParaRPr sz="1200"/>
          </a:p>
        </p:txBody>
      </p:sp>
      <p:sp>
        <p:nvSpPr>
          <p:cNvPr id="67" name="Google Shape;67;p13"/>
          <p:cNvSpPr txBox="1"/>
          <p:nvPr/>
        </p:nvSpPr>
        <p:spPr>
          <a:xfrm>
            <a:off x="5456993" y="1614103"/>
            <a:ext cx="15183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LSH, RSH, Front and Back contains 6 PIR motion sensors in total to reduce power usage.</a:t>
            </a:r>
            <a:endParaRPr sz="700"/>
          </a:p>
        </p:txBody>
      </p:sp>
      <p:sp>
        <p:nvSpPr>
          <p:cNvPr id="68" name="Google Shape;68;p13"/>
          <p:cNvSpPr txBox="1"/>
          <p:nvPr/>
        </p:nvSpPr>
        <p:spPr>
          <a:xfrm>
            <a:off x="2816883" y="2871216"/>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An option for this design is that the glass or acrylic panes can be joint by Silicon glue or UV glue.</a:t>
            </a:r>
            <a:endParaRPr sz="700"/>
          </a:p>
        </p:txBody>
      </p:sp>
      <p:sp>
        <p:nvSpPr>
          <p:cNvPr id="69" name="Google Shape;69;p13"/>
          <p:cNvSpPr txBox="1"/>
          <p:nvPr/>
        </p:nvSpPr>
        <p:spPr>
          <a:xfrm>
            <a:off x="4556412" y="2357155"/>
            <a:ext cx="1582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part that slides open and closes would needs to be joint via strong housing joints. PVA glue will be used as the adhesive.</a:t>
            </a:r>
            <a:endParaRPr sz="700"/>
          </a:p>
        </p:txBody>
      </p:sp>
      <p:sp>
        <p:nvSpPr>
          <p:cNvPr id="70" name="Google Shape;70;p13"/>
          <p:cNvSpPr txBox="1"/>
          <p:nvPr/>
        </p:nvSpPr>
        <p:spPr>
          <a:xfrm>
            <a:off x="5458430" y="82827"/>
            <a:ext cx="13125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button panel will contain a potentiometer knob to control speed of motor. And ON/OFF switch to control whether lights are on or off.</a:t>
            </a:r>
            <a:endParaRPr sz="700"/>
          </a:p>
        </p:txBody>
      </p:sp>
      <p:pic>
        <p:nvPicPr>
          <p:cNvPr id="71" name="Google Shape;71;p13"/>
          <p:cNvPicPr preferRelativeResize="0"/>
          <p:nvPr/>
        </p:nvPicPr>
        <p:blipFill rotWithShape="1">
          <a:blip r:embed="rId13">
            <a:alphaModFix/>
          </a:blip>
          <a:srcRect b="71714" l="48224" r="44590" t="19178"/>
          <a:stretch/>
        </p:blipFill>
        <p:spPr>
          <a:xfrm>
            <a:off x="4975899" y="3015009"/>
            <a:ext cx="788110" cy="561586"/>
          </a:xfrm>
          <a:prstGeom prst="rect">
            <a:avLst/>
          </a:prstGeom>
          <a:noFill/>
          <a:ln>
            <a:noFill/>
          </a:ln>
        </p:spPr>
      </p:pic>
      <p:sp>
        <p:nvSpPr>
          <p:cNvPr id="72" name="Google Shape;72;p13"/>
          <p:cNvSpPr txBox="1"/>
          <p:nvPr/>
        </p:nvSpPr>
        <p:spPr>
          <a:xfrm>
            <a:off x="2995703" y="1015567"/>
            <a:ext cx="15183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Parts of the controller would be 3D printed. In the inside would consist of a circuit board that links to the motion sensors. An RTC would also be in here to know what time it is, and whether to turn the lights on or off</a:t>
            </a:r>
            <a:endParaRPr sz="700"/>
          </a:p>
        </p:txBody>
      </p:sp>
      <p:sp>
        <p:nvSpPr>
          <p:cNvPr id="73" name="Google Shape;73;p13"/>
          <p:cNvSpPr/>
          <p:nvPr/>
        </p:nvSpPr>
        <p:spPr>
          <a:xfrm>
            <a:off x="1996183" y="3829062"/>
            <a:ext cx="254100" cy="201600"/>
          </a:xfrm>
          <a:prstGeom prst="ellipse">
            <a:avLst/>
          </a:prstGeom>
          <a:solidFill>
            <a:schemeClr val="lt1"/>
          </a:solidFill>
          <a:ln cap="flat" cmpd="sng" w="9525">
            <a:solidFill>
              <a:srgbClr val="FFFFFF"/>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74" name="Google Shape;74;p13"/>
          <p:cNvSpPr txBox="1"/>
          <p:nvPr/>
        </p:nvSpPr>
        <p:spPr>
          <a:xfrm>
            <a:off x="7515762" y="35202"/>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An option for this design is that the glass panes can be joint by Glass-to-Glass steel partitioning joint</a:t>
            </a:r>
            <a:endParaRPr sz="700"/>
          </a:p>
        </p:txBody>
      </p:sp>
      <p:pic>
        <p:nvPicPr>
          <p:cNvPr id="75" name="Google Shape;75;p13"/>
          <p:cNvPicPr preferRelativeResize="0"/>
          <p:nvPr/>
        </p:nvPicPr>
        <p:blipFill rotWithShape="1">
          <a:blip r:embed="rId14">
            <a:alphaModFix/>
          </a:blip>
          <a:srcRect b="17708" l="49194" r="42061" t="66279"/>
          <a:stretch/>
        </p:blipFill>
        <p:spPr>
          <a:xfrm>
            <a:off x="8494825" y="750793"/>
            <a:ext cx="589788" cy="607145"/>
          </a:xfrm>
          <a:prstGeom prst="rect">
            <a:avLst/>
          </a:prstGeom>
          <a:noFill/>
          <a:ln>
            <a:noFill/>
          </a:ln>
        </p:spPr>
      </p:pic>
      <p:sp>
        <p:nvSpPr>
          <p:cNvPr id="76" name="Google Shape;76;p13"/>
          <p:cNvSpPr txBox="1"/>
          <p:nvPr/>
        </p:nvSpPr>
        <p:spPr>
          <a:xfrm>
            <a:off x="6852272" y="1981645"/>
            <a:ext cx="20223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wood section would be made of rubberwood to provide its integrity and joint by finger joints on its corner section. Depending on its complexity, mitre joints could even be used. And the wood section needs to be painted black as per requested by the specification.</a:t>
            </a:r>
            <a:endParaRPr sz="700"/>
          </a:p>
        </p:txBody>
      </p:sp>
      <p:sp>
        <p:nvSpPr>
          <p:cNvPr id="77" name="Google Shape;77;p13"/>
          <p:cNvSpPr txBox="1"/>
          <p:nvPr/>
        </p:nvSpPr>
        <p:spPr>
          <a:xfrm>
            <a:off x="1992915" y="86002"/>
            <a:ext cx="11634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smooth corners would be made from steam bending and then sanded down to give it a nice finish.</a:t>
            </a:r>
            <a:endParaRPr sz="700"/>
          </a:p>
        </p:txBody>
      </p:sp>
      <p:sp>
        <p:nvSpPr>
          <p:cNvPr id="78" name="Google Shape;78;p13"/>
          <p:cNvSpPr txBox="1"/>
          <p:nvPr/>
        </p:nvSpPr>
        <p:spPr>
          <a:xfrm>
            <a:off x="1086002" y="2344118"/>
            <a:ext cx="17460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design consists of a drawer mechanism to access it’s inside, so it would be easier for the user to arrange the product he/she wants to put on display.</a:t>
            </a:r>
            <a:endParaRPr sz="700"/>
          </a:p>
        </p:txBody>
      </p:sp>
      <p:sp>
        <p:nvSpPr>
          <p:cNvPr id="79" name="Google Shape;79;p13"/>
          <p:cNvSpPr txBox="1"/>
          <p:nvPr/>
        </p:nvSpPr>
        <p:spPr>
          <a:xfrm>
            <a:off x="264100" y="1791830"/>
            <a:ext cx="14124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cabinet will be powered by mains electricity. Connected via an extension cable, and then the AC current is converted to safe 5V DC via a power adapter </a:t>
            </a:r>
            <a:endParaRPr sz="700"/>
          </a:p>
        </p:txBody>
      </p:sp>
      <p:sp>
        <p:nvSpPr>
          <p:cNvPr id="80" name="Google Shape;80;p13"/>
          <p:cNvSpPr txBox="1"/>
          <p:nvPr/>
        </p:nvSpPr>
        <p:spPr>
          <a:xfrm>
            <a:off x="2940322" y="2075247"/>
            <a:ext cx="11634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Display mechanism contains a door lock to prevent theft, to provide a secure display environment for the artifact as mentioned in specification.</a:t>
            </a:r>
            <a:endParaRPr sz="700"/>
          </a:p>
        </p:txBody>
      </p:sp>
      <p:sp>
        <p:nvSpPr>
          <p:cNvPr id="81" name="Google Shape;81;p13"/>
          <p:cNvSpPr txBox="1"/>
          <p:nvPr/>
        </p:nvSpPr>
        <p:spPr>
          <a:xfrm>
            <a:off x="6623239" y="3100478"/>
            <a:ext cx="1582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rubberwood will be covered by black veneer or black paint for aesthetic purposes. Clearcoat spray paint could be applied afterwards too.</a:t>
            </a:r>
            <a:endParaRPr sz="700"/>
          </a:p>
        </p:txBody>
      </p:sp>
      <p:sp>
        <p:nvSpPr>
          <p:cNvPr id="82" name="Google Shape;82;p13"/>
          <p:cNvSpPr txBox="1"/>
          <p:nvPr/>
        </p:nvSpPr>
        <p:spPr>
          <a:xfrm>
            <a:off x="8045450" y="3715929"/>
            <a:ext cx="10527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side contains 8x LED lights connected to a microcontroller, ie Arduino chipboard which would be close to he button panel, which will control whether the lights are on or off.</a:t>
            </a:r>
            <a:endParaRPr sz="700"/>
          </a:p>
        </p:txBody>
      </p:sp>
      <p:sp>
        <p:nvSpPr>
          <p:cNvPr id="83" name="Google Shape;83;p13"/>
          <p:cNvSpPr txBox="1"/>
          <p:nvPr/>
        </p:nvSpPr>
        <p:spPr>
          <a:xfrm>
            <a:off x="5023878" y="4505169"/>
            <a:ext cx="1099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Bottom side consists of railing for the drawer mechanism to slide open and close.</a:t>
            </a:r>
            <a:endParaRPr sz="700"/>
          </a:p>
        </p:txBody>
      </p:sp>
      <p:cxnSp>
        <p:nvCxnSpPr>
          <p:cNvPr id="84" name="Google Shape;84;p13"/>
          <p:cNvCxnSpPr/>
          <p:nvPr/>
        </p:nvCxnSpPr>
        <p:spPr>
          <a:xfrm flipH="1" rot="10800000">
            <a:off x="902547" y="1567881"/>
            <a:ext cx="251700" cy="226800"/>
          </a:xfrm>
          <a:prstGeom prst="straightConnector1">
            <a:avLst/>
          </a:prstGeom>
          <a:noFill/>
          <a:ln cap="flat" cmpd="sng" w="19050">
            <a:solidFill>
              <a:schemeClr val="dk2"/>
            </a:solidFill>
            <a:prstDash val="solid"/>
            <a:round/>
            <a:headEnd len="med" w="med" type="none"/>
            <a:tailEnd len="med" w="med" type="stealth"/>
          </a:ln>
        </p:spPr>
      </p:cxnSp>
      <p:cxnSp>
        <p:nvCxnSpPr>
          <p:cNvPr id="85" name="Google Shape;85;p13"/>
          <p:cNvCxnSpPr>
            <a:stCxn id="80" idx="0"/>
          </p:cNvCxnSpPr>
          <p:nvPr/>
        </p:nvCxnSpPr>
        <p:spPr>
          <a:xfrm rot="10800000">
            <a:off x="2561722" y="1896747"/>
            <a:ext cx="960300" cy="178500"/>
          </a:xfrm>
          <a:prstGeom prst="straightConnector1">
            <a:avLst/>
          </a:prstGeom>
          <a:noFill/>
          <a:ln cap="flat" cmpd="sng" w="19050">
            <a:solidFill>
              <a:schemeClr val="dk2"/>
            </a:solidFill>
            <a:prstDash val="solid"/>
            <a:round/>
            <a:headEnd len="med" w="med" type="none"/>
            <a:tailEnd len="med" w="med" type="stealth"/>
          </a:ln>
        </p:spPr>
      </p:cxnSp>
      <p:cxnSp>
        <p:nvCxnSpPr>
          <p:cNvPr id="86" name="Google Shape;86;p13"/>
          <p:cNvCxnSpPr/>
          <p:nvPr/>
        </p:nvCxnSpPr>
        <p:spPr>
          <a:xfrm flipH="1" rot="10800000">
            <a:off x="1787449" y="1903858"/>
            <a:ext cx="290400" cy="451800"/>
          </a:xfrm>
          <a:prstGeom prst="straightConnector1">
            <a:avLst/>
          </a:prstGeom>
          <a:noFill/>
          <a:ln cap="flat" cmpd="sng" w="19050">
            <a:solidFill>
              <a:schemeClr val="dk2"/>
            </a:solidFill>
            <a:prstDash val="solid"/>
            <a:round/>
            <a:headEnd len="med" w="med" type="none"/>
            <a:tailEnd len="med" w="med" type="stealth"/>
          </a:ln>
        </p:spPr>
      </p:cxnSp>
      <p:cxnSp>
        <p:nvCxnSpPr>
          <p:cNvPr id="87" name="Google Shape;87;p13"/>
          <p:cNvCxnSpPr>
            <a:stCxn id="77" idx="2"/>
          </p:cNvCxnSpPr>
          <p:nvPr/>
        </p:nvCxnSpPr>
        <p:spPr>
          <a:xfrm flipH="1">
            <a:off x="2424615" y="728902"/>
            <a:ext cx="150000" cy="488700"/>
          </a:xfrm>
          <a:prstGeom prst="straightConnector1">
            <a:avLst/>
          </a:prstGeom>
          <a:noFill/>
          <a:ln cap="flat" cmpd="sng" w="19050">
            <a:solidFill>
              <a:schemeClr val="dk2"/>
            </a:solidFill>
            <a:prstDash val="solid"/>
            <a:round/>
            <a:headEnd len="med" w="med" type="none"/>
            <a:tailEnd len="med" w="med" type="stealth"/>
          </a:ln>
        </p:spPr>
      </p:cxnSp>
      <p:cxnSp>
        <p:nvCxnSpPr>
          <p:cNvPr id="88" name="Google Shape;88;p13"/>
          <p:cNvCxnSpPr/>
          <p:nvPr/>
        </p:nvCxnSpPr>
        <p:spPr>
          <a:xfrm flipH="1" rot="10800000">
            <a:off x="6090557" y="1357903"/>
            <a:ext cx="586800" cy="256200"/>
          </a:xfrm>
          <a:prstGeom prst="straightConnector1">
            <a:avLst/>
          </a:prstGeom>
          <a:noFill/>
          <a:ln cap="flat" cmpd="sng" w="19050">
            <a:solidFill>
              <a:schemeClr val="dk2"/>
            </a:solidFill>
            <a:prstDash val="solid"/>
            <a:round/>
            <a:headEnd len="med" w="med" type="none"/>
            <a:tailEnd len="med" w="med" type="stealth"/>
          </a:ln>
        </p:spPr>
      </p:cxnSp>
      <p:cxnSp>
        <p:nvCxnSpPr>
          <p:cNvPr id="89" name="Google Shape;89;p13"/>
          <p:cNvCxnSpPr>
            <a:stCxn id="67" idx="3"/>
          </p:cNvCxnSpPr>
          <p:nvPr/>
        </p:nvCxnSpPr>
        <p:spPr>
          <a:xfrm flipH="1" rot="10800000">
            <a:off x="6975293" y="1763503"/>
            <a:ext cx="564300" cy="64200"/>
          </a:xfrm>
          <a:prstGeom prst="straightConnector1">
            <a:avLst/>
          </a:prstGeom>
          <a:noFill/>
          <a:ln cap="flat" cmpd="sng" w="19050">
            <a:solidFill>
              <a:schemeClr val="dk2"/>
            </a:solidFill>
            <a:prstDash val="solid"/>
            <a:round/>
            <a:headEnd len="med" w="med" type="none"/>
            <a:tailEnd len="med" w="med" type="stealth"/>
          </a:ln>
        </p:spPr>
      </p:cxnSp>
      <p:cxnSp>
        <p:nvCxnSpPr>
          <p:cNvPr id="90" name="Google Shape;90;p13"/>
          <p:cNvCxnSpPr/>
          <p:nvPr/>
        </p:nvCxnSpPr>
        <p:spPr>
          <a:xfrm>
            <a:off x="3926560" y="1640152"/>
            <a:ext cx="406800" cy="164700"/>
          </a:xfrm>
          <a:prstGeom prst="straightConnector1">
            <a:avLst/>
          </a:prstGeom>
          <a:noFill/>
          <a:ln cap="flat" cmpd="sng" w="19050">
            <a:solidFill>
              <a:schemeClr val="dk2"/>
            </a:solidFill>
            <a:prstDash val="solid"/>
            <a:round/>
            <a:headEnd len="med" w="med" type="none"/>
            <a:tailEnd len="med" w="med" type="stealth"/>
          </a:ln>
        </p:spPr>
      </p:cxnSp>
      <p:cxnSp>
        <p:nvCxnSpPr>
          <p:cNvPr id="91" name="Google Shape;91;p13"/>
          <p:cNvCxnSpPr>
            <a:stCxn id="70" idx="2"/>
          </p:cNvCxnSpPr>
          <p:nvPr/>
        </p:nvCxnSpPr>
        <p:spPr>
          <a:xfrm flipH="1">
            <a:off x="5745380" y="725727"/>
            <a:ext cx="369300" cy="530400"/>
          </a:xfrm>
          <a:prstGeom prst="straightConnector1">
            <a:avLst/>
          </a:prstGeom>
          <a:noFill/>
          <a:ln cap="flat" cmpd="sng" w="19050">
            <a:solidFill>
              <a:schemeClr val="dk2"/>
            </a:solidFill>
            <a:prstDash val="solid"/>
            <a:round/>
            <a:headEnd len="med" w="med" type="none"/>
            <a:tailEnd len="med" w="med" type="stealth"/>
          </a:ln>
        </p:spPr>
      </p:cxnSp>
      <p:cxnSp>
        <p:nvCxnSpPr>
          <p:cNvPr id="92" name="Google Shape;92;p13"/>
          <p:cNvCxnSpPr>
            <a:endCxn id="73" idx="1"/>
          </p:cNvCxnSpPr>
          <p:nvPr/>
        </p:nvCxnSpPr>
        <p:spPr>
          <a:xfrm>
            <a:off x="1479595" y="3462286"/>
            <a:ext cx="553800" cy="396300"/>
          </a:xfrm>
          <a:prstGeom prst="straightConnector1">
            <a:avLst/>
          </a:prstGeom>
          <a:noFill/>
          <a:ln cap="flat" cmpd="sng" w="19050">
            <a:solidFill>
              <a:schemeClr val="dk2"/>
            </a:solidFill>
            <a:prstDash val="solid"/>
            <a:round/>
            <a:headEnd len="med" w="med" type="none"/>
            <a:tailEnd len="med" w="med" type="stealth"/>
          </a:ln>
        </p:spPr>
      </p:cxnSp>
      <p:cxnSp>
        <p:nvCxnSpPr>
          <p:cNvPr id="93" name="Google Shape;93;p13"/>
          <p:cNvCxnSpPr>
            <a:stCxn id="64" idx="0"/>
            <a:endCxn id="73" idx="4"/>
          </p:cNvCxnSpPr>
          <p:nvPr/>
        </p:nvCxnSpPr>
        <p:spPr>
          <a:xfrm rot="10800000">
            <a:off x="2123223" y="4030673"/>
            <a:ext cx="0" cy="336900"/>
          </a:xfrm>
          <a:prstGeom prst="straightConnector1">
            <a:avLst/>
          </a:prstGeom>
          <a:noFill/>
          <a:ln cap="flat" cmpd="sng" w="19050">
            <a:solidFill>
              <a:schemeClr val="dk2"/>
            </a:solidFill>
            <a:prstDash val="solid"/>
            <a:round/>
            <a:headEnd len="med" w="med" type="none"/>
            <a:tailEnd len="med" w="med" type="stealth"/>
          </a:ln>
        </p:spPr>
      </p:cxnSp>
      <p:cxnSp>
        <p:nvCxnSpPr>
          <p:cNvPr id="94" name="Google Shape;94;p13"/>
          <p:cNvCxnSpPr/>
          <p:nvPr/>
        </p:nvCxnSpPr>
        <p:spPr>
          <a:xfrm flipH="1" rot="10800000">
            <a:off x="6068098" y="4570256"/>
            <a:ext cx="418800" cy="201300"/>
          </a:xfrm>
          <a:prstGeom prst="straightConnector1">
            <a:avLst/>
          </a:prstGeom>
          <a:noFill/>
          <a:ln cap="flat" cmpd="sng" w="19050">
            <a:solidFill>
              <a:schemeClr val="dk2"/>
            </a:solidFill>
            <a:prstDash val="solid"/>
            <a:round/>
            <a:headEnd len="med" w="med" type="none"/>
            <a:tailEnd len="med" w="med" type="stealth"/>
          </a:ln>
        </p:spPr>
      </p:cxnSp>
      <p:cxnSp>
        <p:nvCxnSpPr>
          <p:cNvPr id="95" name="Google Shape;95;p13"/>
          <p:cNvCxnSpPr>
            <a:stCxn id="82" idx="1"/>
          </p:cNvCxnSpPr>
          <p:nvPr/>
        </p:nvCxnSpPr>
        <p:spPr>
          <a:xfrm rot="10800000">
            <a:off x="7514750" y="4222179"/>
            <a:ext cx="530700" cy="30600"/>
          </a:xfrm>
          <a:prstGeom prst="straightConnector1">
            <a:avLst/>
          </a:prstGeom>
          <a:noFill/>
          <a:ln cap="flat" cmpd="sng" w="19050">
            <a:solidFill>
              <a:schemeClr val="dk2"/>
            </a:solidFill>
            <a:prstDash val="solid"/>
            <a:round/>
            <a:headEnd len="med" w="med" type="none"/>
            <a:tailEnd len="med" w="med" type="stealth"/>
          </a:ln>
        </p:spPr>
      </p:cxnSp>
      <p:cxnSp>
        <p:nvCxnSpPr>
          <p:cNvPr id="96" name="Google Shape;96;p13"/>
          <p:cNvCxnSpPr>
            <a:stCxn id="76" idx="2"/>
          </p:cNvCxnSpPr>
          <p:nvPr/>
        </p:nvCxnSpPr>
        <p:spPr>
          <a:xfrm>
            <a:off x="7863422" y="2732245"/>
            <a:ext cx="501600" cy="274200"/>
          </a:xfrm>
          <a:prstGeom prst="straightConnector1">
            <a:avLst/>
          </a:prstGeom>
          <a:noFill/>
          <a:ln cap="flat" cmpd="sng" w="19050">
            <a:solidFill>
              <a:schemeClr val="dk2"/>
            </a:solidFill>
            <a:prstDash val="solid"/>
            <a:round/>
            <a:headEnd len="med" w="med" type="none"/>
            <a:tailEnd len="med" w="med" type="stealth"/>
          </a:ln>
        </p:spPr>
      </p:cxnSp>
      <p:cxnSp>
        <p:nvCxnSpPr>
          <p:cNvPr id="97" name="Google Shape;97;p13"/>
          <p:cNvCxnSpPr/>
          <p:nvPr/>
        </p:nvCxnSpPr>
        <p:spPr>
          <a:xfrm flipH="1">
            <a:off x="7882652" y="566810"/>
            <a:ext cx="383400" cy="630300"/>
          </a:xfrm>
          <a:prstGeom prst="straightConnector1">
            <a:avLst/>
          </a:prstGeom>
          <a:noFill/>
          <a:ln cap="flat" cmpd="sng" w="19050">
            <a:solidFill>
              <a:schemeClr val="dk2"/>
            </a:solidFill>
            <a:prstDash val="solid"/>
            <a:round/>
            <a:headEnd len="med" w="med" type="none"/>
            <a:tailEnd len="med" w="med" type="stealth"/>
          </a:ln>
        </p:spPr>
      </p:cxnSp>
      <p:cxnSp>
        <p:nvCxnSpPr>
          <p:cNvPr id="98" name="Google Shape;98;p13"/>
          <p:cNvCxnSpPr>
            <a:endCxn id="75" idx="0"/>
          </p:cNvCxnSpPr>
          <p:nvPr/>
        </p:nvCxnSpPr>
        <p:spPr>
          <a:xfrm>
            <a:off x="8595019" y="462193"/>
            <a:ext cx="194700" cy="288600"/>
          </a:xfrm>
          <a:prstGeom prst="straightConnector1">
            <a:avLst/>
          </a:prstGeom>
          <a:noFill/>
          <a:ln cap="flat" cmpd="sng" w="19050">
            <a:solidFill>
              <a:schemeClr val="dk2"/>
            </a:solidFill>
            <a:prstDash val="solid"/>
            <a:round/>
            <a:headEnd len="med" w="med" type="none"/>
            <a:tailEnd len="med" w="med" type="stealth"/>
          </a:ln>
        </p:spPr>
      </p:cxnSp>
      <p:cxnSp>
        <p:nvCxnSpPr>
          <p:cNvPr id="99" name="Google Shape;99;p13"/>
          <p:cNvCxnSpPr>
            <a:stCxn id="68" idx="2"/>
          </p:cNvCxnSpPr>
          <p:nvPr/>
        </p:nvCxnSpPr>
        <p:spPr>
          <a:xfrm>
            <a:off x="3608133" y="3298416"/>
            <a:ext cx="353400" cy="443100"/>
          </a:xfrm>
          <a:prstGeom prst="straightConnector1">
            <a:avLst/>
          </a:prstGeom>
          <a:noFill/>
          <a:ln cap="flat" cmpd="sng" w="19050">
            <a:solidFill>
              <a:schemeClr val="dk2"/>
            </a:solidFill>
            <a:prstDash val="solid"/>
            <a:round/>
            <a:headEnd len="med" w="med" type="none"/>
            <a:tailEnd len="med" w="med" type="stealth"/>
          </a:ln>
        </p:spPr>
      </p:cxnSp>
      <p:cxnSp>
        <p:nvCxnSpPr>
          <p:cNvPr id="100" name="Google Shape;100;p13"/>
          <p:cNvCxnSpPr/>
          <p:nvPr/>
        </p:nvCxnSpPr>
        <p:spPr>
          <a:xfrm flipH="1">
            <a:off x="6979586" y="3562410"/>
            <a:ext cx="312300" cy="582000"/>
          </a:xfrm>
          <a:prstGeom prst="straightConnector1">
            <a:avLst/>
          </a:prstGeom>
          <a:noFill/>
          <a:ln cap="flat" cmpd="sng" w="19050">
            <a:solidFill>
              <a:schemeClr val="dk2"/>
            </a:solidFill>
            <a:prstDash val="solid"/>
            <a:round/>
            <a:headEnd len="med" w="med" type="none"/>
            <a:tailEnd len="med" w="med" type="stealth"/>
          </a:ln>
        </p:spPr>
      </p:cxnSp>
      <p:cxnSp>
        <p:nvCxnSpPr>
          <p:cNvPr id="101" name="Google Shape;101;p13"/>
          <p:cNvCxnSpPr>
            <a:stCxn id="69" idx="2"/>
            <a:endCxn id="71" idx="0"/>
          </p:cNvCxnSpPr>
          <p:nvPr/>
        </p:nvCxnSpPr>
        <p:spPr>
          <a:xfrm>
            <a:off x="5347662" y="2892355"/>
            <a:ext cx="22200" cy="122700"/>
          </a:xfrm>
          <a:prstGeom prst="straightConnector1">
            <a:avLst/>
          </a:prstGeom>
          <a:noFill/>
          <a:ln cap="flat" cmpd="sng" w="19050">
            <a:solidFill>
              <a:schemeClr val="dk2"/>
            </a:solidFill>
            <a:prstDash val="solid"/>
            <a:round/>
            <a:headEnd len="med" w="med" type="none"/>
            <a:tailEnd len="med" w="med" type="stealth"/>
          </a:ln>
        </p:spPr>
      </p:cxnSp>
      <p:sp>
        <p:nvSpPr>
          <p:cNvPr id="102" name="Google Shape;102;p13"/>
          <p:cNvSpPr txBox="1"/>
          <p:nvPr/>
        </p:nvSpPr>
        <p:spPr>
          <a:xfrm>
            <a:off x="61747" y="4204662"/>
            <a:ext cx="11349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flat bit of the display spinner can be laser cutted with an SVG file, laser cutted acrylic have a smooth surface, and the colour could be black, giving it a minimalistic modern feel.</a:t>
            </a:r>
            <a:endParaRPr sz="700"/>
          </a:p>
        </p:txBody>
      </p:sp>
      <p:cxnSp>
        <p:nvCxnSpPr>
          <p:cNvPr id="103" name="Google Shape;103;p13"/>
          <p:cNvCxnSpPr>
            <a:stCxn id="102" idx="0"/>
          </p:cNvCxnSpPr>
          <p:nvPr/>
        </p:nvCxnSpPr>
        <p:spPr>
          <a:xfrm rot="10800000">
            <a:off x="567697" y="3777462"/>
            <a:ext cx="61500" cy="427200"/>
          </a:xfrm>
          <a:prstGeom prst="straightConnector1">
            <a:avLst/>
          </a:prstGeom>
          <a:noFill/>
          <a:ln cap="flat" cmpd="sng" w="9525">
            <a:solidFill>
              <a:schemeClr val="dk2"/>
            </a:solidFill>
            <a:prstDash val="solid"/>
            <a:round/>
            <a:headEnd len="med" w="med" type="none"/>
            <a:tailEnd len="med" w="med" type="triangle"/>
          </a:ln>
        </p:spPr>
      </p:cxnSp>
      <p:sp>
        <p:nvSpPr>
          <p:cNvPr id="104" name="Google Shape;104;p13"/>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105" name="Google Shape;105;p13"/>
          <p:cNvSpPr txBox="1"/>
          <p:nvPr/>
        </p:nvSpPr>
        <p:spPr>
          <a:xfrm>
            <a:off x="3335799" y="134264"/>
            <a:ext cx="19623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is the button panel, it will not only contain the buttons but also the Arduino chipboard, to control the lights on or off via communicating to the RTC attached next to it and the motion sensors, to turn the lights and spinners off if no one is around, as requested by the design specification to reduce energy consumption.</a:t>
            </a:r>
            <a:endParaRPr sz="700"/>
          </a:p>
        </p:txBody>
      </p:sp>
      <p:cxnSp>
        <p:nvCxnSpPr>
          <p:cNvPr id="106" name="Google Shape;106;p13"/>
          <p:cNvCxnSpPr/>
          <p:nvPr/>
        </p:nvCxnSpPr>
        <p:spPr>
          <a:xfrm>
            <a:off x="4518494" y="836588"/>
            <a:ext cx="477300" cy="45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3">
            <a:alphaModFix/>
          </a:blip>
          <a:srcRect b="67455" l="17577" r="52415" t="0"/>
          <a:stretch/>
        </p:blipFill>
        <p:spPr>
          <a:xfrm>
            <a:off x="352788" y="476773"/>
            <a:ext cx="2828154" cy="1724374"/>
          </a:xfrm>
          <a:prstGeom prst="rect">
            <a:avLst/>
          </a:prstGeom>
          <a:noFill/>
          <a:ln>
            <a:noFill/>
          </a:ln>
        </p:spPr>
      </p:pic>
      <p:pic>
        <p:nvPicPr>
          <p:cNvPr id="112" name="Google Shape;112;p14"/>
          <p:cNvPicPr preferRelativeResize="0"/>
          <p:nvPr/>
        </p:nvPicPr>
        <p:blipFill rotWithShape="1">
          <a:blip r:embed="rId4">
            <a:alphaModFix/>
          </a:blip>
          <a:srcRect b="53967" l="4964" r="71978" t="15910"/>
          <a:stretch/>
        </p:blipFill>
        <p:spPr>
          <a:xfrm>
            <a:off x="5989955" y="31702"/>
            <a:ext cx="2407165" cy="1767826"/>
          </a:xfrm>
          <a:prstGeom prst="rect">
            <a:avLst/>
          </a:prstGeom>
          <a:noFill/>
          <a:ln>
            <a:noFill/>
          </a:ln>
        </p:spPr>
      </p:pic>
      <p:pic>
        <p:nvPicPr>
          <p:cNvPr id="113" name="Google Shape;113;p14"/>
          <p:cNvPicPr preferRelativeResize="0"/>
          <p:nvPr/>
        </p:nvPicPr>
        <p:blipFill rotWithShape="1">
          <a:blip r:embed="rId5">
            <a:alphaModFix/>
          </a:blip>
          <a:srcRect b="59613" l="64369" r="12766" t="11915"/>
          <a:stretch/>
        </p:blipFill>
        <p:spPr>
          <a:xfrm>
            <a:off x="306697" y="3528820"/>
            <a:ext cx="2090994" cy="1463794"/>
          </a:xfrm>
          <a:prstGeom prst="rect">
            <a:avLst/>
          </a:prstGeom>
          <a:noFill/>
          <a:ln>
            <a:noFill/>
          </a:ln>
        </p:spPr>
      </p:pic>
      <p:sp>
        <p:nvSpPr>
          <p:cNvPr id="114" name="Google Shape;114;p14"/>
          <p:cNvSpPr txBox="1"/>
          <p:nvPr/>
        </p:nvSpPr>
        <p:spPr>
          <a:xfrm>
            <a:off x="282182" y="174829"/>
            <a:ext cx="40512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1 – Development</a:t>
            </a:r>
            <a:endParaRPr sz="1200"/>
          </a:p>
        </p:txBody>
      </p:sp>
      <p:sp>
        <p:nvSpPr>
          <p:cNvPr id="115" name="Google Shape;115;p14"/>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116" name="Google Shape;116;p14"/>
          <p:cNvCxnSpPr/>
          <p:nvPr/>
        </p:nvCxnSpPr>
        <p:spPr>
          <a:xfrm>
            <a:off x="3118440" y="1497878"/>
            <a:ext cx="0" cy="363900"/>
          </a:xfrm>
          <a:prstGeom prst="straightConnector1">
            <a:avLst/>
          </a:prstGeom>
          <a:noFill/>
          <a:ln cap="flat" cmpd="sng" w="28575">
            <a:solidFill>
              <a:schemeClr val="dk2"/>
            </a:solidFill>
            <a:prstDash val="solid"/>
            <a:round/>
            <a:headEnd len="med" w="med" type="stealth"/>
            <a:tailEnd len="med" w="med" type="stealth"/>
          </a:ln>
        </p:spPr>
      </p:cxnSp>
      <p:pic>
        <p:nvPicPr>
          <p:cNvPr id="117" name="Google Shape;117;p14"/>
          <p:cNvPicPr preferRelativeResize="0"/>
          <p:nvPr/>
        </p:nvPicPr>
        <p:blipFill>
          <a:blip r:embed="rId6">
            <a:alphaModFix/>
          </a:blip>
          <a:stretch>
            <a:fillRect/>
          </a:stretch>
        </p:blipFill>
        <p:spPr>
          <a:xfrm>
            <a:off x="3720148" y="142935"/>
            <a:ext cx="1577916" cy="1380670"/>
          </a:xfrm>
          <a:prstGeom prst="rect">
            <a:avLst/>
          </a:prstGeom>
          <a:noFill/>
          <a:ln>
            <a:noFill/>
          </a:ln>
        </p:spPr>
      </p:pic>
      <p:sp>
        <p:nvSpPr>
          <p:cNvPr id="118" name="Google Shape;118;p14"/>
          <p:cNvSpPr txBox="1"/>
          <p:nvPr/>
        </p:nvSpPr>
        <p:spPr>
          <a:xfrm>
            <a:off x="418450" y="2092277"/>
            <a:ext cx="2630400" cy="158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For the height of this design, based on my research, which shows that eye level:height ratio is 1.04:1. Which if this display case were to be designed for world mean height of 167 cm, with an eye level of 160 cm. Further since humans tends to view things best from an angle between head tilt of 18-24 degree. Assuming that the person is standing 1 feet away, the displaying artifact needs to be at a height of 146 cm -  151 cm. Thus, in this design phase, I will assume that the height of the artifact displaying needs to be 145 cm from ground, from here I will use my drawing to estimate the dimensions of this design.</a:t>
            </a:r>
            <a:endParaRPr sz="800"/>
          </a:p>
        </p:txBody>
      </p:sp>
      <p:sp>
        <p:nvSpPr>
          <p:cNvPr id="119" name="Google Shape;119;p14"/>
          <p:cNvSpPr txBox="1"/>
          <p:nvPr/>
        </p:nvSpPr>
        <p:spPr>
          <a:xfrm>
            <a:off x="3204074" y="1590964"/>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sp>
        <p:nvSpPr>
          <p:cNvPr id="120" name="Google Shape;120;p14"/>
          <p:cNvSpPr txBox="1"/>
          <p:nvPr/>
        </p:nvSpPr>
        <p:spPr>
          <a:xfrm>
            <a:off x="5989955" y="1942703"/>
            <a:ext cx="26304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Since the displaying artifact needs to be at a height of 145 cm from ground, from here using the scales of this sketch, I have worked out what the dimensions of this design would approximately be.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Which, from the estimation above, the case will likely have a dimension of 5m X 2.5m X 2.65m.</a:t>
            </a:r>
            <a:endParaRPr sz="800"/>
          </a:p>
        </p:txBody>
      </p:sp>
      <p:cxnSp>
        <p:nvCxnSpPr>
          <p:cNvPr id="121" name="Google Shape;121;p14"/>
          <p:cNvCxnSpPr/>
          <p:nvPr/>
        </p:nvCxnSpPr>
        <p:spPr>
          <a:xfrm>
            <a:off x="8397119" y="1073896"/>
            <a:ext cx="0" cy="363900"/>
          </a:xfrm>
          <a:prstGeom prst="straightConnector1">
            <a:avLst/>
          </a:prstGeom>
          <a:noFill/>
          <a:ln cap="flat" cmpd="sng" w="28575">
            <a:solidFill>
              <a:schemeClr val="dk2"/>
            </a:solidFill>
            <a:prstDash val="solid"/>
            <a:round/>
            <a:headEnd len="med" w="med" type="stealth"/>
            <a:tailEnd len="med" w="med" type="stealth"/>
          </a:ln>
        </p:spPr>
      </p:cxnSp>
      <p:sp>
        <p:nvSpPr>
          <p:cNvPr id="122" name="Google Shape;122;p14"/>
          <p:cNvSpPr txBox="1"/>
          <p:nvPr/>
        </p:nvSpPr>
        <p:spPr>
          <a:xfrm>
            <a:off x="8482753" y="116698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cxnSp>
        <p:nvCxnSpPr>
          <p:cNvPr id="123" name="Google Shape;123;p14"/>
          <p:cNvCxnSpPr/>
          <p:nvPr/>
        </p:nvCxnSpPr>
        <p:spPr>
          <a:xfrm>
            <a:off x="5989955" y="1054906"/>
            <a:ext cx="1458600" cy="730800"/>
          </a:xfrm>
          <a:prstGeom prst="straightConnector1">
            <a:avLst/>
          </a:prstGeom>
          <a:noFill/>
          <a:ln cap="flat" cmpd="sng" w="28575">
            <a:solidFill>
              <a:schemeClr val="dk2"/>
            </a:solidFill>
            <a:prstDash val="solid"/>
            <a:round/>
            <a:headEnd len="med" w="med" type="stealth"/>
            <a:tailEnd len="med" w="med" type="stealth"/>
          </a:ln>
        </p:spPr>
      </p:cxnSp>
      <p:sp>
        <p:nvSpPr>
          <p:cNvPr id="124" name="Google Shape;124;p14"/>
          <p:cNvSpPr txBox="1"/>
          <p:nvPr/>
        </p:nvSpPr>
        <p:spPr>
          <a:xfrm>
            <a:off x="6340581" y="1437722"/>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500 cm</a:t>
            </a:r>
            <a:endParaRPr sz="700"/>
          </a:p>
        </p:txBody>
      </p:sp>
      <p:cxnSp>
        <p:nvCxnSpPr>
          <p:cNvPr id="125" name="Google Shape;125;p14"/>
          <p:cNvCxnSpPr/>
          <p:nvPr/>
        </p:nvCxnSpPr>
        <p:spPr>
          <a:xfrm>
            <a:off x="8187463" y="629498"/>
            <a:ext cx="0" cy="363900"/>
          </a:xfrm>
          <a:prstGeom prst="straightConnector1">
            <a:avLst/>
          </a:prstGeom>
          <a:noFill/>
          <a:ln cap="flat" cmpd="sng" w="28575">
            <a:solidFill>
              <a:schemeClr val="dk2"/>
            </a:solidFill>
            <a:prstDash val="solid"/>
            <a:round/>
            <a:headEnd len="med" w="med" type="stealth"/>
            <a:tailEnd len="med" w="med" type="stealth"/>
          </a:ln>
        </p:spPr>
      </p:cxnSp>
      <p:sp>
        <p:nvSpPr>
          <p:cNvPr id="126" name="Google Shape;126;p14"/>
          <p:cNvSpPr txBox="1"/>
          <p:nvPr/>
        </p:nvSpPr>
        <p:spPr>
          <a:xfrm>
            <a:off x="8273098" y="722583"/>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120 cm</a:t>
            </a:r>
            <a:endParaRPr sz="700"/>
          </a:p>
        </p:txBody>
      </p:sp>
      <p:cxnSp>
        <p:nvCxnSpPr>
          <p:cNvPr id="127" name="Google Shape;127;p14"/>
          <p:cNvCxnSpPr/>
          <p:nvPr/>
        </p:nvCxnSpPr>
        <p:spPr>
          <a:xfrm flipH="1">
            <a:off x="7705403" y="1476086"/>
            <a:ext cx="694800" cy="303000"/>
          </a:xfrm>
          <a:prstGeom prst="straightConnector1">
            <a:avLst/>
          </a:prstGeom>
          <a:noFill/>
          <a:ln cap="flat" cmpd="sng" w="28575">
            <a:solidFill>
              <a:schemeClr val="dk2"/>
            </a:solidFill>
            <a:prstDash val="solid"/>
            <a:round/>
            <a:headEnd len="med" w="med" type="stealth"/>
            <a:tailEnd len="med" w="med" type="stealth"/>
          </a:ln>
        </p:spPr>
      </p:cxnSp>
      <p:sp>
        <p:nvSpPr>
          <p:cNvPr id="128" name="Google Shape;128;p14"/>
          <p:cNvSpPr txBox="1"/>
          <p:nvPr/>
        </p:nvSpPr>
        <p:spPr>
          <a:xfrm>
            <a:off x="8102207" y="165507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250 cm </a:t>
            </a:r>
            <a:endParaRPr sz="700"/>
          </a:p>
        </p:txBody>
      </p:sp>
      <p:pic>
        <p:nvPicPr>
          <p:cNvPr id="129" name="Google Shape;129;p14"/>
          <p:cNvPicPr preferRelativeResize="0"/>
          <p:nvPr/>
        </p:nvPicPr>
        <p:blipFill rotWithShape="1">
          <a:blip r:embed="rId7">
            <a:alphaModFix/>
          </a:blip>
          <a:srcRect b="0" l="0" r="22702" t="7723"/>
          <a:stretch/>
        </p:blipFill>
        <p:spPr>
          <a:xfrm>
            <a:off x="3677398" y="1814855"/>
            <a:ext cx="2069163" cy="1209718"/>
          </a:xfrm>
          <a:prstGeom prst="rect">
            <a:avLst/>
          </a:prstGeom>
          <a:noFill/>
          <a:ln>
            <a:noFill/>
          </a:ln>
        </p:spPr>
      </p:pic>
      <p:sp>
        <p:nvSpPr>
          <p:cNvPr id="130" name="Google Shape;130;p14"/>
          <p:cNvSpPr txBox="1"/>
          <p:nvPr/>
        </p:nvSpPr>
        <p:spPr>
          <a:xfrm>
            <a:off x="2474096" y="3743481"/>
            <a:ext cx="2630400" cy="1335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Overall, from the approximation drawings on this page’s top right, this means that the 5 respective pieces of glass/acrylic panes used will have a dimension of (assuming that the glass panes are 10 cm away from each respective edge):</a:t>
            </a:r>
            <a:endParaRPr sz="800"/>
          </a:p>
          <a:p>
            <a:pPr indent="-177800" lvl="0" marL="254000" rtl="0" algn="l">
              <a:spcBef>
                <a:spcPts val="0"/>
              </a:spcBef>
              <a:spcAft>
                <a:spcPts val="0"/>
              </a:spcAft>
              <a:buSzPts val="800"/>
              <a:buChar char="●"/>
            </a:pPr>
            <a:r>
              <a:rPr lang="en-GB" sz="800"/>
              <a:t>480 cm X 120 cm (2x middle piece) </a:t>
            </a:r>
            <a:endParaRPr sz="800"/>
          </a:p>
          <a:p>
            <a:pPr indent="-177800" lvl="0" marL="254000" rtl="0" algn="l">
              <a:spcBef>
                <a:spcPts val="0"/>
              </a:spcBef>
              <a:spcAft>
                <a:spcPts val="0"/>
              </a:spcAft>
              <a:buSzPts val="800"/>
              <a:buChar char="●"/>
            </a:pPr>
            <a:r>
              <a:rPr lang="en-GB" sz="800"/>
              <a:t>230 cm X 120 cm (2x middle piece)</a:t>
            </a:r>
            <a:endParaRPr sz="800"/>
          </a:p>
          <a:p>
            <a:pPr indent="-177800" lvl="0" marL="254000" rtl="0" algn="l">
              <a:spcBef>
                <a:spcPts val="0"/>
              </a:spcBef>
              <a:spcAft>
                <a:spcPts val="0"/>
              </a:spcAft>
              <a:buSzPts val="800"/>
              <a:buChar char="●"/>
            </a:pPr>
            <a:r>
              <a:rPr lang="en-GB" sz="800"/>
              <a:t>480 cm X 230 cm (1x top piece)</a:t>
            </a:r>
            <a:endParaRPr sz="800"/>
          </a:p>
          <a:p>
            <a:pPr indent="0" lvl="0" marL="0" rtl="0" algn="l">
              <a:spcBef>
                <a:spcPts val="0"/>
              </a:spcBef>
              <a:spcAft>
                <a:spcPts val="0"/>
              </a:spcAft>
              <a:buNone/>
            </a:pPr>
            <a:r>
              <a:rPr lang="en-GB" sz="800"/>
              <a:t>From this information, I will determine whether is glass or acrylic suitable to be used for this design.</a:t>
            </a:r>
            <a:endParaRPr sz="800"/>
          </a:p>
        </p:txBody>
      </p:sp>
      <p:pic>
        <p:nvPicPr>
          <p:cNvPr id="131" name="Google Shape;131;p14"/>
          <p:cNvPicPr preferRelativeResize="0"/>
          <p:nvPr/>
        </p:nvPicPr>
        <p:blipFill rotWithShape="1">
          <a:blip r:embed="rId4">
            <a:alphaModFix/>
          </a:blip>
          <a:srcRect b="53966" l="4964" r="71978" t="14982"/>
          <a:stretch/>
        </p:blipFill>
        <p:spPr>
          <a:xfrm>
            <a:off x="6127580" y="3368903"/>
            <a:ext cx="1933577" cy="1463794"/>
          </a:xfrm>
          <a:prstGeom prst="rect">
            <a:avLst/>
          </a:prstGeom>
          <a:noFill/>
          <a:ln>
            <a:noFill/>
          </a:ln>
        </p:spPr>
      </p:pic>
      <p:sp>
        <p:nvSpPr>
          <p:cNvPr id="132" name="Google Shape;132;p14"/>
          <p:cNvSpPr txBox="1"/>
          <p:nvPr/>
        </p:nvSpPr>
        <p:spPr>
          <a:xfrm>
            <a:off x="7396163" y="3057615"/>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Glass-to-glass steel partitioning joint, or UV glue, or acrylic will be used to join the acrylic/glass panes together.</a:t>
            </a:r>
            <a:endParaRPr sz="700"/>
          </a:p>
        </p:txBody>
      </p:sp>
      <p:sp>
        <p:nvSpPr>
          <p:cNvPr id="133" name="Google Shape;133;p14"/>
          <p:cNvSpPr txBox="1"/>
          <p:nvPr/>
        </p:nvSpPr>
        <p:spPr>
          <a:xfrm>
            <a:off x="5513388" y="4790215"/>
            <a:ext cx="15825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Each of these round, curved corner will be utilising steam bending.</a:t>
            </a:r>
            <a:endParaRPr sz="700"/>
          </a:p>
        </p:txBody>
      </p:sp>
      <p:sp>
        <p:nvSpPr>
          <p:cNvPr id="134" name="Google Shape;134;p14"/>
          <p:cNvSpPr txBox="1"/>
          <p:nvPr/>
        </p:nvSpPr>
        <p:spPr>
          <a:xfrm>
            <a:off x="5320347" y="3315818"/>
            <a:ext cx="12672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Wood section will incorporate mitre joints.</a:t>
            </a:r>
            <a:endParaRPr sz="700"/>
          </a:p>
        </p:txBody>
      </p:sp>
      <p:cxnSp>
        <p:nvCxnSpPr>
          <p:cNvPr id="135" name="Google Shape;135;p14"/>
          <p:cNvCxnSpPr>
            <a:stCxn id="132" idx="2"/>
          </p:cNvCxnSpPr>
          <p:nvPr/>
        </p:nvCxnSpPr>
        <p:spPr>
          <a:xfrm flipH="1">
            <a:off x="7771313" y="3484815"/>
            <a:ext cx="416100" cy="294300"/>
          </a:xfrm>
          <a:prstGeom prst="straightConnector1">
            <a:avLst/>
          </a:prstGeom>
          <a:noFill/>
          <a:ln cap="flat" cmpd="sng" w="9525">
            <a:solidFill>
              <a:schemeClr val="dk2"/>
            </a:solidFill>
            <a:prstDash val="solid"/>
            <a:round/>
            <a:headEnd len="med" w="med" type="none"/>
            <a:tailEnd len="med" w="med" type="stealth"/>
          </a:ln>
        </p:spPr>
      </p:cxnSp>
      <p:cxnSp>
        <p:nvCxnSpPr>
          <p:cNvPr id="136" name="Google Shape;136;p14"/>
          <p:cNvCxnSpPr>
            <a:stCxn id="134" idx="2"/>
          </p:cNvCxnSpPr>
          <p:nvPr/>
        </p:nvCxnSpPr>
        <p:spPr>
          <a:xfrm>
            <a:off x="5953947" y="3635318"/>
            <a:ext cx="701700" cy="514800"/>
          </a:xfrm>
          <a:prstGeom prst="straightConnector1">
            <a:avLst/>
          </a:prstGeom>
          <a:noFill/>
          <a:ln cap="flat" cmpd="sng" w="9525">
            <a:solidFill>
              <a:schemeClr val="dk2"/>
            </a:solidFill>
            <a:prstDash val="solid"/>
            <a:round/>
            <a:headEnd len="med" w="med" type="none"/>
            <a:tailEnd len="med" w="med" type="stealth"/>
          </a:ln>
        </p:spPr>
      </p:cxnSp>
      <p:cxnSp>
        <p:nvCxnSpPr>
          <p:cNvPr id="137" name="Google Shape;137;p14"/>
          <p:cNvCxnSpPr>
            <a:stCxn id="133" idx="0"/>
          </p:cNvCxnSpPr>
          <p:nvPr/>
        </p:nvCxnSpPr>
        <p:spPr>
          <a:xfrm flipH="1" rot="10800000">
            <a:off x="6304638" y="4573015"/>
            <a:ext cx="1058100" cy="21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5"/>
          <p:cNvPicPr preferRelativeResize="0"/>
          <p:nvPr/>
        </p:nvPicPr>
        <p:blipFill rotWithShape="1">
          <a:blip r:embed="rId3">
            <a:alphaModFix/>
          </a:blip>
          <a:srcRect b="12479" l="32683" r="52582" t="54635"/>
          <a:stretch/>
        </p:blipFill>
        <p:spPr>
          <a:xfrm>
            <a:off x="1011086" y="1852667"/>
            <a:ext cx="1733458" cy="2174948"/>
          </a:xfrm>
          <a:prstGeom prst="rect">
            <a:avLst/>
          </a:prstGeom>
          <a:noFill/>
          <a:ln>
            <a:noFill/>
          </a:ln>
        </p:spPr>
      </p:pic>
      <p:pic>
        <p:nvPicPr>
          <p:cNvPr id="143" name="Google Shape;143;p15"/>
          <p:cNvPicPr preferRelativeResize="0"/>
          <p:nvPr/>
        </p:nvPicPr>
        <p:blipFill rotWithShape="1">
          <a:blip r:embed="rId4">
            <a:alphaModFix/>
          </a:blip>
          <a:srcRect b="17708" l="49194" r="42061" t="66279"/>
          <a:stretch/>
        </p:blipFill>
        <p:spPr>
          <a:xfrm>
            <a:off x="6475714" y="3567906"/>
            <a:ext cx="842642" cy="867437"/>
          </a:xfrm>
          <a:prstGeom prst="rect">
            <a:avLst/>
          </a:prstGeom>
          <a:noFill/>
          <a:ln>
            <a:noFill/>
          </a:ln>
        </p:spPr>
      </p:pic>
      <p:pic>
        <p:nvPicPr>
          <p:cNvPr id="144" name="Google Shape;144;p15"/>
          <p:cNvPicPr preferRelativeResize="0"/>
          <p:nvPr/>
        </p:nvPicPr>
        <p:blipFill rotWithShape="1">
          <a:blip r:embed="rId5">
            <a:alphaModFix/>
          </a:blip>
          <a:srcRect b="40148" l="45000" r="52105" t="51104"/>
          <a:stretch/>
        </p:blipFill>
        <p:spPr>
          <a:xfrm>
            <a:off x="5864929" y="1111418"/>
            <a:ext cx="292802" cy="497428"/>
          </a:xfrm>
          <a:prstGeom prst="rect">
            <a:avLst/>
          </a:prstGeom>
          <a:noFill/>
          <a:ln>
            <a:noFill/>
          </a:ln>
        </p:spPr>
      </p:pic>
      <p:pic>
        <p:nvPicPr>
          <p:cNvPr id="145" name="Google Shape;145;p15"/>
          <p:cNvPicPr preferRelativeResize="0"/>
          <p:nvPr/>
        </p:nvPicPr>
        <p:blipFill rotWithShape="1">
          <a:blip r:embed="rId6">
            <a:alphaModFix/>
          </a:blip>
          <a:srcRect b="32451" l="46547" r="42588" t="50712"/>
          <a:stretch/>
        </p:blipFill>
        <p:spPr>
          <a:xfrm>
            <a:off x="4762046" y="1258274"/>
            <a:ext cx="1052906" cy="917346"/>
          </a:xfrm>
          <a:prstGeom prst="rect">
            <a:avLst/>
          </a:prstGeom>
          <a:noFill/>
          <a:ln>
            <a:noFill/>
          </a:ln>
        </p:spPr>
      </p:pic>
      <p:sp>
        <p:nvSpPr>
          <p:cNvPr id="146" name="Google Shape;146;p15"/>
          <p:cNvSpPr txBox="1"/>
          <p:nvPr/>
        </p:nvSpPr>
        <p:spPr>
          <a:xfrm>
            <a:off x="109417" y="1879474"/>
            <a:ext cx="1582500" cy="350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glass door would be joint by steel hinges.</a:t>
            </a:r>
            <a:endParaRPr sz="800"/>
          </a:p>
        </p:txBody>
      </p:sp>
      <p:sp>
        <p:nvSpPr>
          <p:cNvPr id="147" name="Google Shape;147;p15"/>
          <p:cNvSpPr txBox="1"/>
          <p:nvPr/>
        </p:nvSpPr>
        <p:spPr>
          <a:xfrm>
            <a:off x="2790364" y="1147823"/>
            <a:ext cx="15825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However if the display spinner is powered by battery, this means it would be fully removable, so the user can choose whether to use the display spinner or not.</a:t>
            </a:r>
            <a:endParaRPr sz="800"/>
          </a:p>
        </p:txBody>
      </p:sp>
      <p:sp>
        <p:nvSpPr>
          <p:cNvPr id="148" name="Google Shape;148;p15"/>
          <p:cNvSpPr txBox="1"/>
          <p:nvPr/>
        </p:nvSpPr>
        <p:spPr>
          <a:xfrm>
            <a:off x="2884344" y="112183"/>
            <a:ext cx="22518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spinner would consist of a custom-ordered low power rating DC motor. Powered by 2x AA sized batteries. Alternative design could be that the motor is linked to wiring and batteries wouldn’t be needed. Making it more practical as the museum owner do not have to change the spinner’s battery ever so often. The chip will turn off the motor from spinning and the LED light strips to reduce energy consumption as requested by the specification.</a:t>
            </a:r>
            <a:endParaRPr sz="700"/>
          </a:p>
        </p:txBody>
      </p:sp>
      <p:sp>
        <p:nvSpPr>
          <p:cNvPr id="149" name="Google Shape;149;p15"/>
          <p:cNvSpPr txBox="1"/>
          <p:nvPr/>
        </p:nvSpPr>
        <p:spPr>
          <a:xfrm>
            <a:off x="5608600" y="4362492"/>
            <a:ext cx="1805100" cy="596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corner of the glass panes on this design would be held up by custom-ordered glass-to-glass steel partitioning joints. </a:t>
            </a:r>
            <a:endParaRPr sz="800"/>
          </a:p>
        </p:txBody>
      </p:sp>
      <p:sp>
        <p:nvSpPr>
          <p:cNvPr id="150" name="Google Shape;150;p15"/>
          <p:cNvSpPr txBox="1"/>
          <p:nvPr/>
        </p:nvSpPr>
        <p:spPr>
          <a:xfrm>
            <a:off x="241618" y="2907771"/>
            <a:ext cx="8427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800">
                <a:solidFill>
                  <a:schemeClr val="dk1"/>
                </a:solidFill>
              </a:rPr>
              <a:t>Glass doors contain door lock to prevent theft.</a:t>
            </a:r>
            <a:endParaRPr sz="800">
              <a:solidFill>
                <a:schemeClr val="dk1"/>
              </a:solidFill>
            </a:endParaRPr>
          </a:p>
          <a:p>
            <a:pPr indent="0" lvl="0" marL="0" rtl="0" algn="l">
              <a:spcBef>
                <a:spcPts val="0"/>
              </a:spcBef>
              <a:spcAft>
                <a:spcPts val="0"/>
              </a:spcAft>
              <a:buNone/>
            </a:pPr>
            <a:r>
              <a:t/>
            </a:r>
            <a:endParaRPr sz="800"/>
          </a:p>
        </p:txBody>
      </p:sp>
      <p:sp>
        <p:nvSpPr>
          <p:cNvPr id="151" name="Google Shape;151;p15"/>
          <p:cNvSpPr txBox="1"/>
          <p:nvPr/>
        </p:nvSpPr>
        <p:spPr>
          <a:xfrm>
            <a:off x="215583" y="3869387"/>
            <a:ext cx="16347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Bottom section would be made of custom-made aluminium block, which I will then drill out 4 holes on each ends to fit through the 4 supporting steel rods.</a:t>
            </a:r>
            <a:endParaRPr sz="800"/>
          </a:p>
        </p:txBody>
      </p:sp>
      <p:sp>
        <p:nvSpPr>
          <p:cNvPr id="152" name="Google Shape;152;p15"/>
          <p:cNvSpPr txBox="1"/>
          <p:nvPr/>
        </p:nvSpPr>
        <p:spPr>
          <a:xfrm>
            <a:off x="382028" y="112177"/>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2</a:t>
            </a:r>
            <a:endParaRPr sz="1200"/>
          </a:p>
        </p:txBody>
      </p:sp>
      <p:cxnSp>
        <p:nvCxnSpPr>
          <p:cNvPr id="153" name="Google Shape;153;p15"/>
          <p:cNvCxnSpPr>
            <a:stCxn id="148" idx="2"/>
          </p:cNvCxnSpPr>
          <p:nvPr/>
        </p:nvCxnSpPr>
        <p:spPr>
          <a:xfrm>
            <a:off x="4010244" y="1185883"/>
            <a:ext cx="1263900" cy="600000"/>
          </a:xfrm>
          <a:prstGeom prst="straightConnector1">
            <a:avLst/>
          </a:prstGeom>
          <a:noFill/>
          <a:ln cap="flat" cmpd="sng" w="19050">
            <a:solidFill>
              <a:schemeClr val="dk2"/>
            </a:solidFill>
            <a:prstDash val="solid"/>
            <a:round/>
            <a:headEnd len="med" w="med" type="none"/>
            <a:tailEnd len="med" w="med" type="stealth"/>
          </a:ln>
        </p:spPr>
      </p:cxnSp>
      <p:cxnSp>
        <p:nvCxnSpPr>
          <p:cNvPr id="154" name="Google Shape;154;p15"/>
          <p:cNvCxnSpPr>
            <a:stCxn id="151" idx="0"/>
          </p:cNvCxnSpPr>
          <p:nvPr/>
        </p:nvCxnSpPr>
        <p:spPr>
          <a:xfrm flipH="1" rot="10800000">
            <a:off x="1032933" y="3535787"/>
            <a:ext cx="806700" cy="333600"/>
          </a:xfrm>
          <a:prstGeom prst="straightConnector1">
            <a:avLst/>
          </a:prstGeom>
          <a:noFill/>
          <a:ln cap="flat" cmpd="sng" w="19050">
            <a:solidFill>
              <a:schemeClr val="dk2"/>
            </a:solidFill>
            <a:prstDash val="solid"/>
            <a:round/>
            <a:headEnd len="med" w="med" type="none"/>
            <a:tailEnd len="med" w="med" type="stealth"/>
          </a:ln>
        </p:spPr>
      </p:cxnSp>
      <p:cxnSp>
        <p:nvCxnSpPr>
          <p:cNvPr id="155" name="Google Shape;155;p15"/>
          <p:cNvCxnSpPr>
            <a:stCxn id="146" idx="2"/>
          </p:cNvCxnSpPr>
          <p:nvPr/>
        </p:nvCxnSpPr>
        <p:spPr>
          <a:xfrm>
            <a:off x="900667" y="2229874"/>
            <a:ext cx="663600" cy="219000"/>
          </a:xfrm>
          <a:prstGeom prst="straightConnector1">
            <a:avLst/>
          </a:prstGeom>
          <a:noFill/>
          <a:ln cap="flat" cmpd="sng" w="19050">
            <a:solidFill>
              <a:schemeClr val="dk2"/>
            </a:solidFill>
            <a:prstDash val="solid"/>
            <a:round/>
            <a:headEnd len="med" w="med" type="none"/>
            <a:tailEnd len="med" w="med" type="stealth"/>
          </a:ln>
        </p:spPr>
      </p:cxnSp>
      <p:cxnSp>
        <p:nvCxnSpPr>
          <p:cNvPr id="156" name="Google Shape;156;p15"/>
          <p:cNvCxnSpPr/>
          <p:nvPr/>
        </p:nvCxnSpPr>
        <p:spPr>
          <a:xfrm flipH="1" rot="10800000">
            <a:off x="596189" y="2563050"/>
            <a:ext cx="609000" cy="346200"/>
          </a:xfrm>
          <a:prstGeom prst="straightConnector1">
            <a:avLst/>
          </a:prstGeom>
          <a:noFill/>
          <a:ln cap="flat" cmpd="sng" w="19050">
            <a:solidFill>
              <a:schemeClr val="dk2"/>
            </a:solidFill>
            <a:prstDash val="solid"/>
            <a:round/>
            <a:headEnd len="med" w="med" type="none"/>
            <a:tailEnd len="med" w="med" type="stealth"/>
          </a:ln>
        </p:spPr>
      </p:cxnSp>
      <p:pic>
        <p:nvPicPr>
          <p:cNvPr id="157" name="Google Shape;157;p15"/>
          <p:cNvPicPr preferRelativeResize="0"/>
          <p:nvPr/>
        </p:nvPicPr>
        <p:blipFill rotWithShape="1">
          <a:blip r:embed="rId7">
            <a:alphaModFix/>
          </a:blip>
          <a:srcRect b="54211" l="36924" r="55480" t="32704"/>
          <a:stretch/>
        </p:blipFill>
        <p:spPr>
          <a:xfrm>
            <a:off x="7362928" y="1123610"/>
            <a:ext cx="907565" cy="729059"/>
          </a:xfrm>
          <a:prstGeom prst="rect">
            <a:avLst/>
          </a:prstGeom>
          <a:noFill/>
          <a:ln>
            <a:noFill/>
          </a:ln>
        </p:spPr>
      </p:pic>
      <p:sp>
        <p:nvSpPr>
          <p:cNvPr id="158" name="Google Shape;158;p15"/>
          <p:cNvSpPr/>
          <p:nvPr/>
        </p:nvSpPr>
        <p:spPr>
          <a:xfrm>
            <a:off x="2073396" y="235599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159" name="Google Shape;159;p15"/>
          <p:cNvSpPr/>
          <p:nvPr/>
        </p:nvSpPr>
        <p:spPr>
          <a:xfrm>
            <a:off x="2533030" y="214881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160" name="Google Shape;160;p15"/>
          <p:cNvSpPr/>
          <p:nvPr/>
        </p:nvSpPr>
        <p:spPr>
          <a:xfrm>
            <a:off x="1603829" y="214881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161" name="Google Shape;161;p15"/>
          <p:cNvSpPr/>
          <p:nvPr/>
        </p:nvSpPr>
        <p:spPr>
          <a:xfrm>
            <a:off x="2030942" y="1943100"/>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162" name="Google Shape;162;p15"/>
          <p:cNvSpPr/>
          <p:nvPr/>
        </p:nvSpPr>
        <p:spPr>
          <a:xfrm>
            <a:off x="5408446" y="1668090"/>
            <a:ext cx="42600" cy="97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163" name="Google Shape;163;p15"/>
          <p:cNvSpPr txBox="1"/>
          <p:nvPr/>
        </p:nvSpPr>
        <p:spPr>
          <a:xfrm>
            <a:off x="7408515" y="422191"/>
            <a:ext cx="1582500" cy="873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The flat bit of the display spinner can be laser cutted with an SVG file, laser cutted acrylic have a smooth surface, and the colour could be black, giving it a minimalistic modern feel.</a:t>
            </a:r>
            <a:endParaRPr sz="700">
              <a:solidFill>
                <a:schemeClr val="dk1"/>
              </a:solidFill>
            </a:endParaRPr>
          </a:p>
          <a:p>
            <a:pPr indent="0" lvl="0" marL="0" rtl="0" algn="l">
              <a:spcBef>
                <a:spcPts val="0"/>
              </a:spcBef>
              <a:spcAft>
                <a:spcPts val="0"/>
              </a:spcAft>
              <a:buNone/>
            </a:pPr>
            <a:r>
              <a:t/>
            </a:r>
            <a:endParaRPr sz="800"/>
          </a:p>
        </p:txBody>
      </p:sp>
      <p:sp>
        <p:nvSpPr>
          <p:cNvPr id="164" name="Google Shape;164;p15"/>
          <p:cNvSpPr txBox="1"/>
          <p:nvPr/>
        </p:nvSpPr>
        <p:spPr>
          <a:xfrm>
            <a:off x="7218861" y="1994610"/>
            <a:ext cx="15825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display spinner’s bottom bit will be a motor axle, which will be held together by a 3D printed motor flang and locked tightly to the motor axle, so the spinner will be spun.</a:t>
            </a:r>
            <a:endParaRPr sz="800"/>
          </a:p>
        </p:txBody>
      </p:sp>
      <p:cxnSp>
        <p:nvCxnSpPr>
          <p:cNvPr id="165" name="Google Shape;165;p15"/>
          <p:cNvCxnSpPr/>
          <p:nvPr/>
        </p:nvCxnSpPr>
        <p:spPr>
          <a:xfrm rot="10800000">
            <a:off x="7832561" y="1658360"/>
            <a:ext cx="211800" cy="337200"/>
          </a:xfrm>
          <a:prstGeom prst="straightConnector1">
            <a:avLst/>
          </a:prstGeom>
          <a:noFill/>
          <a:ln cap="flat" cmpd="sng" w="9525">
            <a:solidFill>
              <a:schemeClr val="dk2"/>
            </a:solidFill>
            <a:prstDash val="solid"/>
            <a:round/>
            <a:headEnd len="med" w="med" type="none"/>
            <a:tailEnd len="med" w="med" type="triangle"/>
          </a:ln>
        </p:spPr>
      </p:cxnSp>
      <p:sp>
        <p:nvSpPr>
          <p:cNvPr id="166" name="Google Shape;166;p15"/>
          <p:cNvSpPr txBox="1"/>
          <p:nvPr/>
        </p:nvSpPr>
        <p:spPr>
          <a:xfrm>
            <a:off x="6157595" y="3141230"/>
            <a:ext cx="1413300" cy="473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This design consists of glass panes for its outer panels to give it a minimalistic look.</a:t>
            </a:r>
            <a:endParaRPr sz="800"/>
          </a:p>
        </p:txBody>
      </p:sp>
      <p:cxnSp>
        <p:nvCxnSpPr>
          <p:cNvPr id="167" name="Google Shape;167;p15"/>
          <p:cNvCxnSpPr>
            <a:stCxn id="147" idx="3"/>
          </p:cNvCxnSpPr>
          <p:nvPr/>
        </p:nvCxnSpPr>
        <p:spPr>
          <a:xfrm>
            <a:off x="4372864" y="1507673"/>
            <a:ext cx="660900" cy="2058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15"/>
          <p:cNvCxnSpPr/>
          <p:nvPr/>
        </p:nvCxnSpPr>
        <p:spPr>
          <a:xfrm flipH="1">
            <a:off x="8093709" y="1051190"/>
            <a:ext cx="198000" cy="264300"/>
          </a:xfrm>
          <a:prstGeom prst="straightConnector1">
            <a:avLst/>
          </a:prstGeom>
          <a:noFill/>
          <a:ln cap="flat" cmpd="sng" w="9525">
            <a:solidFill>
              <a:schemeClr val="dk2"/>
            </a:solidFill>
            <a:prstDash val="solid"/>
            <a:round/>
            <a:headEnd len="med" w="med" type="none"/>
            <a:tailEnd len="med" w="med" type="triangle"/>
          </a:ln>
        </p:spPr>
      </p:cxnSp>
      <p:sp>
        <p:nvSpPr>
          <p:cNvPr id="169" name="Google Shape;169;p15"/>
          <p:cNvSpPr txBox="1"/>
          <p:nvPr/>
        </p:nvSpPr>
        <p:spPr>
          <a:xfrm>
            <a:off x="5377498" y="2189613"/>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 this design, there won’t be a button panel to control the ON/OFF of the DC motor and LED light strips. Instead, this design will rely on a remote control, which a bluetooth component needs to be installed. </a:t>
            </a:r>
            <a:endParaRPr sz="700"/>
          </a:p>
        </p:txBody>
      </p:sp>
      <p:sp>
        <p:nvSpPr>
          <p:cNvPr id="170" name="Google Shape;170;p15"/>
          <p:cNvSpPr txBox="1"/>
          <p:nvPr/>
        </p:nvSpPr>
        <p:spPr>
          <a:xfrm>
            <a:off x="5550021" y="126976"/>
            <a:ext cx="15825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display spinner’s RTC and arduino chip board will be placed below the electric motor, and right above the battery holders. RTC will tell the arduino what time is it, so that the lights will be turned off during sleeping hours as mentioned in specification.</a:t>
            </a:r>
            <a:endParaRPr sz="700"/>
          </a:p>
        </p:txBody>
      </p:sp>
      <p:cxnSp>
        <p:nvCxnSpPr>
          <p:cNvPr id="171" name="Google Shape;171;p15"/>
          <p:cNvCxnSpPr/>
          <p:nvPr/>
        </p:nvCxnSpPr>
        <p:spPr>
          <a:xfrm flipH="1">
            <a:off x="5436732" y="944382"/>
            <a:ext cx="636000" cy="62970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15"/>
          <p:cNvCxnSpPr/>
          <p:nvPr/>
        </p:nvCxnSpPr>
        <p:spPr>
          <a:xfrm>
            <a:off x="6828881" y="944382"/>
            <a:ext cx="741900" cy="6183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15"/>
          <p:cNvCxnSpPr>
            <a:stCxn id="169" idx="0"/>
            <a:endCxn id="162" idx="3"/>
          </p:cNvCxnSpPr>
          <p:nvPr/>
        </p:nvCxnSpPr>
        <p:spPr>
          <a:xfrm rot="10800000">
            <a:off x="5451148" y="1717113"/>
            <a:ext cx="717600" cy="472500"/>
          </a:xfrm>
          <a:prstGeom prst="straightConnector1">
            <a:avLst/>
          </a:prstGeom>
          <a:noFill/>
          <a:ln cap="flat" cmpd="sng" w="9525">
            <a:solidFill>
              <a:schemeClr val="dk2"/>
            </a:solidFill>
            <a:prstDash val="solid"/>
            <a:round/>
            <a:headEnd len="med" w="med" type="none"/>
            <a:tailEnd len="med" w="med" type="triangle"/>
          </a:ln>
        </p:spPr>
      </p:cxnSp>
      <p:sp>
        <p:nvSpPr>
          <p:cNvPr id="174" name="Google Shape;174;p15"/>
          <p:cNvSpPr txBox="1"/>
          <p:nvPr/>
        </p:nvSpPr>
        <p:spPr>
          <a:xfrm>
            <a:off x="3230842" y="2838101"/>
            <a:ext cx="20904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sides of this design would compose of 4 stainless steel or iron rods, that will give this design structural integrity, which the individual glass pieces will then be attached to the metal rods via glass-to-glass steel partitioning joints.</a:t>
            </a:r>
            <a:endParaRPr sz="800"/>
          </a:p>
        </p:txBody>
      </p:sp>
      <p:cxnSp>
        <p:nvCxnSpPr>
          <p:cNvPr id="175" name="Google Shape;175;p15"/>
          <p:cNvCxnSpPr>
            <a:stCxn id="174" idx="1"/>
          </p:cNvCxnSpPr>
          <p:nvPr/>
        </p:nvCxnSpPr>
        <p:spPr>
          <a:xfrm rot="10800000">
            <a:off x="2638342" y="2886101"/>
            <a:ext cx="592500" cy="373500"/>
          </a:xfrm>
          <a:prstGeom prst="straightConnector1">
            <a:avLst/>
          </a:prstGeom>
          <a:noFill/>
          <a:ln cap="flat" cmpd="sng" w="9525">
            <a:solidFill>
              <a:schemeClr val="dk2"/>
            </a:solidFill>
            <a:prstDash val="solid"/>
            <a:round/>
            <a:headEnd len="med" w="med" type="none"/>
            <a:tailEnd len="med" w="med" type="triangle"/>
          </a:ln>
        </p:spPr>
      </p:cxnSp>
      <p:sp>
        <p:nvSpPr>
          <p:cNvPr id="176" name="Google Shape;176;p15"/>
          <p:cNvSpPr txBox="1"/>
          <p:nvPr/>
        </p:nvSpPr>
        <p:spPr>
          <a:xfrm>
            <a:off x="2554257" y="4281957"/>
            <a:ext cx="20904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copper wires will run through these 4 metal rods, connecting the motion sensors at the top and the display spinner on the top layer, to provide these electronic components with a supply of electricity.</a:t>
            </a:r>
            <a:endParaRPr sz="800"/>
          </a:p>
        </p:txBody>
      </p:sp>
      <p:cxnSp>
        <p:nvCxnSpPr>
          <p:cNvPr id="177" name="Google Shape;177;p15"/>
          <p:cNvCxnSpPr/>
          <p:nvPr/>
        </p:nvCxnSpPr>
        <p:spPr>
          <a:xfrm rot="10800000">
            <a:off x="2623982" y="3535731"/>
            <a:ext cx="374700" cy="798300"/>
          </a:xfrm>
          <a:prstGeom prst="straightConnector1">
            <a:avLst/>
          </a:prstGeom>
          <a:noFill/>
          <a:ln cap="flat" cmpd="sng" w="9525">
            <a:solidFill>
              <a:schemeClr val="dk2"/>
            </a:solidFill>
            <a:prstDash val="solid"/>
            <a:round/>
            <a:headEnd len="med" w="med" type="none"/>
            <a:tailEnd len="med" w="med" type="triangle"/>
          </a:ln>
        </p:spPr>
      </p:cxnSp>
      <p:sp>
        <p:nvSpPr>
          <p:cNvPr id="178" name="Google Shape;178;p15"/>
          <p:cNvSpPr txBox="1"/>
          <p:nvPr/>
        </p:nvSpPr>
        <p:spPr>
          <a:xfrm>
            <a:off x="489963" y="680184"/>
            <a:ext cx="2090400" cy="1089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At the top of this design, will consist of 4x PIR motion sensors, they will be pointed down and detect whether are there people around, these sensors will then communicate to the Arduino chip in the display spinner via copper wires which travels down the 4 metal rods on each corner. </a:t>
            </a:r>
            <a:endParaRPr sz="800"/>
          </a:p>
        </p:txBody>
      </p:sp>
      <p:cxnSp>
        <p:nvCxnSpPr>
          <p:cNvPr id="179" name="Google Shape;179;p15"/>
          <p:cNvCxnSpPr>
            <a:endCxn id="159" idx="0"/>
          </p:cNvCxnSpPr>
          <p:nvPr/>
        </p:nvCxnSpPr>
        <p:spPr>
          <a:xfrm>
            <a:off x="2242630" y="1523314"/>
            <a:ext cx="311700" cy="62550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15"/>
          <p:cNvCxnSpPr>
            <a:endCxn id="161" idx="1"/>
          </p:cNvCxnSpPr>
          <p:nvPr/>
        </p:nvCxnSpPr>
        <p:spPr>
          <a:xfrm>
            <a:off x="1797480" y="1534555"/>
            <a:ext cx="239700" cy="4143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15"/>
          <p:cNvCxnSpPr>
            <a:endCxn id="160" idx="7"/>
          </p:cNvCxnSpPr>
          <p:nvPr/>
        </p:nvCxnSpPr>
        <p:spPr>
          <a:xfrm flipH="1">
            <a:off x="1640190" y="1562669"/>
            <a:ext cx="72300" cy="5919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15"/>
          <p:cNvCxnSpPr/>
          <p:nvPr/>
        </p:nvCxnSpPr>
        <p:spPr>
          <a:xfrm flipH="1">
            <a:off x="2122257" y="1506513"/>
            <a:ext cx="7200" cy="854400"/>
          </a:xfrm>
          <a:prstGeom prst="straightConnector1">
            <a:avLst/>
          </a:prstGeom>
          <a:noFill/>
          <a:ln cap="flat" cmpd="sng" w="9525">
            <a:solidFill>
              <a:schemeClr val="dk2"/>
            </a:solidFill>
            <a:prstDash val="solid"/>
            <a:round/>
            <a:headEnd len="med" w="med" type="none"/>
            <a:tailEnd len="med" w="med" type="triangle"/>
          </a:ln>
        </p:spPr>
      </p:cxnSp>
      <p:sp>
        <p:nvSpPr>
          <p:cNvPr id="183" name="Google Shape;183;p15"/>
          <p:cNvSpPr txBox="1"/>
          <p:nvPr/>
        </p:nvSpPr>
        <p:spPr>
          <a:xfrm>
            <a:off x="7634847" y="4027620"/>
            <a:ext cx="14133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Silicone will be use as the adhesive to join the steel and glass together. Silicone is extremely strong and will hold the side glass panes together well.</a:t>
            </a:r>
            <a:endParaRPr sz="800"/>
          </a:p>
        </p:txBody>
      </p:sp>
      <p:cxnSp>
        <p:nvCxnSpPr>
          <p:cNvPr id="184" name="Google Shape;184;p15"/>
          <p:cNvCxnSpPr/>
          <p:nvPr/>
        </p:nvCxnSpPr>
        <p:spPr>
          <a:xfrm rot="10800000">
            <a:off x="6836032" y="3822549"/>
            <a:ext cx="1045800" cy="25290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15"/>
          <p:cNvSpPr txBox="1"/>
          <p:nvPr/>
        </p:nvSpPr>
        <p:spPr>
          <a:xfrm>
            <a:off x="3307866" y="3567906"/>
            <a:ext cx="19365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This design have 2 glass panes in between, which will be held together by the 4 corner metal rods, these 2 panes acts to give this design 3 layers in between o display.</a:t>
            </a:r>
            <a:endParaRPr sz="800"/>
          </a:p>
        </p:txBody>
      </p:sp>
      <p:cxnSp>
        <p:nvCxnSpPr>
          <p:cNvPr id="186" name="Google Shape;186;p15"/>
          <p:cNvCxnSpPr>
            <a:stCxn id="185" idx="1"/>
          </p:cNvCxnSpPr>
          <p:nvPr/>
        </p:nvCxnSpPr>
        <p:spPr>
          <a:xfrm rot="10800000">
            <a:off x="2362566" y="3007356"/>
            <a:ext cx="945300" cy="92040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15"/>
          <p:cNvSpPr txBox="1"/>
          <p:nvPr/>
        </p:nvSpPr>
        <p:spPr>
          <a:xfrm>
            <a:off x="3269713" y="1922745"/>
            <a:ext cx="15825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 between each glass pane layer, LED strips could be installed to provide lighting for the displaying artifact, variable resistor could even be installed to control the brightness to the user’s needs. LED is specifically used as they are efficient and doesn’t waste much power unlike incandescent bulbs.</a:t>
            </a:r>
            <a:endParaRPr sz="700"/>
          </a:p>
        </p:txBody>
      </p:sp>
      <p:cxnSp>
        <p:nvCxnSpPr>
          <p:cNvPr id="188" name="Google Shape;188;p15"/>
          <p:cNvCxnSpPr>
            <a:stCxn id="187" idx="1"/>
          </p:cNvCxnSpPr>
          <p:nvPr/>
        </p:nvCxnSpPr>
        <p:spPr>
          <a:xfrm flipH="1">
            <a:off x="2454613" y="2459595"/>
            <a:ext cx="815100" cy="312000"/>
          </a:xfrm>
          <a:prstGeom prst="straightConnector1">
            <a:avLst/>
          </a:prstGeom>
          <a:noFill/>
          <a:ln cap="flat" cmpd="sng" w="9525">
            <a:solidFill>
              <a:schemeClr val="dk2"/>
            </a:solidFill>
            <a:prstDash val="solid"/>
            <a:round/>
            <a:headEnd len="med" w="med" type="none"/>
            <a:tailEnd len="med" w="med" type="triangle"/>
          </a:ln>
        </p:spPr>
      </p:cxnSp>
      <p:pic>
        <p:nvPicPr>
          <p:cNvPr id="189" name="Google Shape;189;p15"/>
          <p:cNvPicPr preferRelativeResize="0"/>
          <p:nvPr/>
        </p:nvPicPr>
        <p:blipFill rotWithShape="1">
          <a:blip r:embed="rId8">
            <a:alphaModFix/>
          </a:blip>
          <a:srcRect b="55964" l="54597" r="31786" t="26144"/>
          <a:stretch/>
        </p:blipFill>
        <p:spPr>
          <a:xfrm>
            <a:off x="7832447" y="2743687"/>
            <a:ext cx="871797" cy="643947"/>
          </a:xfrm>
          <a:prstGeom prst="rect">
            <a:avLst/>
          </a:prstGeom>
          <a:noFill/>
          <a:ln>
            <a:noFill/>
          </a:ln>
        </p:spPr>
      </p:pic>
      <p:sp>
        <p:nvSpPr>
          <p:cNvPr id="190" name="Google Shape;190;p15"/>
          <p:cNvSpPr txBox="1"/>
          <p:nvPr/>
        </p:nvSpPr>
        <p:spPr>
          <a:xfrm>
            <a:off x="7920143" y="3336276"/>
            <a:ext cx="8427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Concept of motor flange. Which will be glued to the motor’s axle and display spinner.</a:t>
            </a:r>
            <a:endParaRPr sz="700"/>
          </a:p>
        </p:txBody>
      </p:sp>
      <p:sp>
        <p:nvSpPr>
          <p:cNvPr id="191" name="Google Shape;191;p15"/>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192" name="Google Shape;192;p15"/>
          <p:cNvSpPr txBox="1"/>
          <p:nvPr/>
        </p:nvSpPr>
        <p:spPr>
          <a:xfrm>
            <a:off x="6168148" y="1143180"/>
            <a:ext cx="1052700" cy="867600"/>
          </a:xfrm>
          <a:prstGeom prst="rect">
            <a:avLst/>
          </a:prstGeom>
          <a:noFill/>
          <a:ln>
            <a:noFill/>
          </a:ln>
        </p:spPr>
        <p:txBody>
          <a:bodyPr anchorCtr="0" anchor="t" bIns="51525" lIns="51525" spcFirstLastPara="1" rIns="51525" wrap="square" tIns="51525">
            <a:noAutofit/>
          </a:bodyPr>
          <a:lstStyle/>
          <a:p>
            <a:pPr indent="0" lvl="0" marL="0" rtl="0" algn="l">
              <a:spcBef>
                <a:spcPts val="0"/>
              </a:spcBef>
              <a:spcAft>
                <a:spcPts val="0"/>
              </a:spcAft>
              <a:buNone/>
            </a:pPr>
            <a:r>
              <a:rPr lang="en-GB" sz="700"/>
              <a:t>The display spinner will be able to carry displaying artifact and spin 360 degree as per requested by the specification. The speed needs to also be variable, and can be controlled by a remote control.</a:t>
            </a:r>
            <a:endParaRPr sz="700"/>
          </a:p>
        </p:txBody>
      </p:sp>
      <p:cxnSp>
        <p:nvCxnSpPr>
          <p:cNvPr id="193" name="Google Shape;193;p15"/>
          <p:cNvCxnSpPr>
            <a:endCxn id="157" idx="1"/>
          </p:cNvCxnSpPr>
          <p:nvPr/>
        </p:nvCxnSpPr>
        <p:spPr>
          <a:xfrm flipH="1" rot="10800000">
            <a:off x="7176928" y="1488140"/>
            <a:ext cx="186000" cy="24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p16"/>
          <p:cNvGrpSpPr/>
          <p:nvPr/>
        </p:nvGrpSpPr>
        <p:grpSpPr>
          <a:xfrm>
            <a:off x="6319812" y="3216449"/>
            <a:ext cx="1267213" cy="1573813"/>
            <a:chOff x="1671875" y="3851213"/>
            <a:chExt cx="2866350" cy="4521151"/>
          </a:xfrm>
        </p:grpSpPr>
        <p:pic>
          <p:nvPicPr>
            <p:cNvPr id="199" name="Google Shape;199;p16"/>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00" name="Google Shape;200;p16"/>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1" name="Google Shape;201;p16"/>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2" name="Google Shape;202;p16"/>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3" name="Google Shape;203;p16"/>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grpSp>
        <p:nvGrpSpPr>
          <p:cNvPr id="204" name="Google Shape;204;p16"/>
          <p:cNvGrpSpPr/>
          <p:nvPr/>
        </p:nvGrpSpPr>
        <p:grpSpPr>
          <a:xfrm>
            <a:off x="6587480" y="178515"/>
            <a:ext cx="1267213" cy="1573813"/>
            <a:chOff x="1671875" y="3851213"/>
            <a:chExt cx="2866350" cy="4521151"/>
          </a:xfrm>
        </p:grpSpPr>
        <p:pic>
          <p:nvPicPr>
            <p:cNvPr id="205" name="Google Shape;205;p16"/>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06" name="Google Shape;206;p16"/>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7" name="Google Shape;207;p16"/>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8" name="Google Shape;208;p16"/>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9" name="Google Shape;209;p16"/>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sp>
        <p:nvSpPr>
          <p:cNvPr id="210" name="Google Shape;210;p16"/>
          <p:cNvSpPr txBox="1"/>
          <p:nvPr/>
        </p:nvSpPr>
        <p:spPr>
          <a:xfrm>
            <a:off x="282182" y="174829"/>
            <a:ext cx="40512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2 – Development</a:t>
            </a:r>
            <a:endParaRPr sz="1200"/>
          </a:p>
        </p:txBody>
      </p:sp>
      <p:sp>
        <p:nvSpPr>
          <p:cNvPr id="211" name="Google Shape;211;p16"/>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212" name="Google Shape;212;p16"/>
          <p:cNvCxnSpPr/>
          <p:nvPr/>
        </p:nvCxnSpPr>
        <p:spPr>
          <a:xfrm>
            <a:off x="2274086" y="1141244"/>
            <a:ext cx="0" cy="746100"/>
          </a:xfrm>
          <a:prstGeom prst="straightConnector1">
            <a:avLst/>
          </a:prstGeom>
          <a:noFill/>
          <a:ln cap="flat" cmpd="sng" w="28575">
            <a:solidFill>
              <a:schemeClr val="dk2"/>
            </a:solidFill>
            <a:prstDash val="solid"/>
            <a:round/>
            <a:headEnd len="med" w="med" type="stealth"/>
            <a:tailEnd len="med" w="med" type="stealth"/>
          </a:ln>
        </p:spPr>
      </p:cxnSp>
      <p:pic>
        <p:nvPicPr>
          <p:cNvPr id="213" name="Google Shape;213;p16"/>
          <p:cNvPicPr preferRelativeResize="0"/>
          <p:nvPr/>
        </p:nvPicPr>
        <p:blipFill>
          <a:blip r:embed="rId4">
            <a:alphaModFix/>
          </a:blip>
          <a:stretch>
            <a:fillRect/>
          </a:stretch>
        </p:blipFill>
        <p:spPr>
          <a:xfrm>
            <a:off x="3720148" y="509503"/>
            <a:ext cx="1577916" cy="1380670"/>
          </a:xfrm>
          <a:prstGeom prst="rect">
            <a:avLst/>
          </a:prstGeom>
          <a:noFill/>
          <a:ln>
            <a:noFill/>
          </a:ln>
        </p:spPr>
      </p:pic>
      <p:sp>
        <p:nvSpPr>
          <p:cNvPr id="214" name="Google Shape;214;p16"/>
          <p:cNvSpPr txBox="1"/>
          <p:nvPr/>
        </p:nvSpPr>
        <p:spPr>
          <a:xfrm>
            <a:off x="418450" y="2253402"/>
            <a:ext cx="2899200" cy="1458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For the height of this design, based on my research, which shows that eye level:height ratio is 1.04:1. Which if this display case were to be designed for world mean height of 167 cm, with an eye level of 160 cm. Further since humans tends to view things best from an angle between head tilt of 18-24 degree. Assuming that the person is standing 1 feet away, the displaying artifact needs to be at a height of 146 cm -  151 cm. Thus, in this design phase, I will assume that the height of the artifact displaying needs to be 145 cm from ground, from here I will use my drawing to estimate the dimensions of this design.</a:t>
            </a:r>
            <a:endParaRPr sz="800"/>
          </a:p>
        </p:txBody>
      </p:sp>
      <p:sp>
        <p:nvSpPr>
          <p:cNvPr id="215" name="Google Shape;215;p16"/>
          <p:cNvSpPr txBox="1"/>
          <p:nvPr/>
        </p:nvSpPr>
        <p:spPr>
          <a:xfrm>
            <a:off x="2371090" y="1425479"/>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sp>
        <p:nvSpPr>
          <p:cNvPr id="216" name="Google Shape;216;p16"/>
          <p:cNvSpPr txBox="1"/>
          <p:nvPr/>
        </p:nvSpPr>
        <p:spPr>
          <a:xfrm>
            <a:off x="5989955" y="1942703"/>
            <a:ext cx="26304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Since the displaying artifact needs to be at a height of 145 cm from ground, from here using the scales of this sketch, I have worked out what the dimensions of this design would approximately be.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Which, from the estimation above, the case will likely have a dimension of 0.7m X 0.7m X 2.15m.</a:t>
            </a:r>
            <a:endParaRPr sz="800"/>
          </a:p>
        </p:txBody>
      </p:sp>
      <p:cxnSp>
        <p:nvCxnSpPr>
          <p:cNvPr id="217" name="Google Shape;217;p16"/>
          <p:cNvCxnSpPr/>
          <p:nvPr/>
        </p:nvCxnSpPr>
        <p:spPr>
          <a:xfrm>
            <a:off x="7908925" y="676912"/>
            <a:ext cx="0" cy="745800"/>
          </a:xfrm>
          <a:prstGeom prst="straightConnector1">
            <a:avLst/>
          </a:prstGeom>
          <a:noFill/>
          <a:ln cap="flat" cmpd="sng" w="28575">
            <a:solidFill>
              <a:schemeClr val="dk2"/>
            </a:solidFill>
            <a:prstDash val="solid"/>
            <a:round/>
            <a:headEnd len="med" w="med" type="stealth"/>
            <a:tailEnd len="med" w="med" type="stealth"/>
          </a:ln>
        </p:spPr>
      </p:cxnSp>
      <p:sp>
        <p:nvSpPr>
          <p:cNvPr id="218" name="Google Shape;218;p16"/>
          <p:cNvSpPr txBox="1"/>
          <p:nvPr/>
        </p:nvSpPr>
        <p:spPr>
          <a:xfrm>
            <a:off x="8015076" y="96093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cxnSp>
        <p:nvCxnSpPr>
          <p:cNvPr id="219" name="Google Shape;219;p16"/>
          <p:cNvCxnSpPr/>
          <p:nvPr/>
        </p:nvCxnSpPr>
        <p:spPr>
          <a:xfrm>
            <a:off x="6881102" y="1581703"/>
            <a:ext cx="338700" cy="158400"/>
          </a:xfrm>
          <a:prstGeom prst="straightConnector1">
            <a:avLst/>
          </a:prstGeom>
          <a:noFill/>
          <a:ln cap="flat" cmpd="sng" w="28575">
            <a:solidFill>
              <a:schemeClr val="dk2"/>
            </a:solidFill>
            <a:prstDash val="solid"/>
            <a:round/>
            <a:headEnd len="med" w="med" type="stealth"/>
            <a:tailEnd len="med" w="med" type="stealth"/>
          </a:ln>
        </p:spPr>
      </p:cxnSp>
      <p:sp>
        <p:nvSpPr>
          <p:cNvPr id="220" name="Google Shape;220;p16"/>
          <p:cNvSpPr txBox="1"/>
          <p:nvPr/>
        </p:nvSpPr>
        <p:spPr>
          <a:xfrm>
            <a:off x="6677070" y="1685420"/>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a:t>
            </a:r>
            <a:endParaRPr sz="700"/>
          </a:p>
        </p:txBody>
      </p:sp>
      <p:cxnSp>
        <p:nvCxnSpPr>
          <p:cNvPr id="221" name="Google Shape;221;p16"/>
          <p:cNvCxnSpPr/>
          <p:nvPr/>
        </p:nvCxnSpPr>
        <p:spPr>
          <a:xfrm>
            <a:off x="7908925" y="400230"/>
            <a:ext cx="0" cy="281100"/>
          </a:xfrm>
          <a:prstGeom prst="straightConnector1">
            <a:avLst/>
          </a:prstGeom>
          <a:noFill/>
          <a:ln cap="flat" cmpd="sng" w="28575">
            <a:solidFill>
              <a:schemeClr val="dk2"/>
            </a:solidFill>
            <a:prstDash val="solid"/>
            <a:round/>
            <a:headEnd len="med" w="med" type="stealth"/>
            <a:tailEnd len="med" w="med" type="stealth"/>
          </a:ln>
        </p:spPr>
      </p:cxnSp>
      <p:sp>
        <p:nvSpPr>
          <p:cNvPr id="222" name="Google Shape;222;p16"/>
          <p:cNvSpPr txBox="1"/>
          <p:nvPr/>
        </p:nvSpPr>
        <p:spPr>
          <a:xfrm>
            <a:off x="8042683" y="472468"/>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a:t>
            </a:r>
            <a:endParaRPr sz="700"/>
          </a:p>
        </p:txBody>
      </p:sp>
      <p:cxnSp>
        <p:nvCxnSpPr>
          <p:cNvPr id="223" name="Google Shape;223;p16"/>
          <p:cNvCxnSpPr/>
          <p:nvPr/>
        </p:nvCxnSpPr>
        <p:spPr>
          <a:xfrm flipH="1">
            <a:off x="7575180" y="1567849"/>
            <a:ext cx="375300" cy="186300"/>
          </a:xfrm>
          <a:prstGeom prst="straightConnector1">
            <a:avLst/>
          </a:prstGeom>
          <a:noFill/>
          <a:ln cap="flat" cmpd="sng" w="28575">
            <a:solidFill>
              <a:schemeClr val="dk2"/>
            </a:solidFill>
            <a:prstDash val="solid"/>
            <a:round/>
            <a:headEnd len="med" w="med" type="stealth"/>
            <a:tailEnd len="med" w="med" type="stealth"/>
          </a:ln>
        </p:spPr>
      </p:cxnSp>
      <p:sp>
        <p:nvSpPr>
          <p:cNvPr id="224" name="Google Shape;224;p16"/>
          <p:cNvSpPr txBox="1"/>
          <p:nvPr/>
        </p:nvSpPr>
        <p:spPr>
          <a:xfrm>
            <a:off x="7771266" y="1685414"/>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 </a:t>
            </a:r>
            <a:endParaRPr sz="700"/>
          </a:p>
        </p:txBody>
      </p:sp>
      <p:pic>
        <p:nvPicPr>
          <p:cNvPr id="225" name="Google Shape;225;p16"/>
          <p:cNvPicPr preferRelativeResize="0"/>
          <p:nvPr/>
        </p:nvPicPr>
        <p:blipFill rotWithShape="1">
          <a:blip r:embed="rId5">
            <a:alphaModFix/>
          </a:blip>
          <a:srcRect b="0" l="0" r="22702" t="7723"/>
          <a:stretch/>
        </p:blipFill>
        <p:spPr>
          <a:xfrm>
            <a:off x="3585233" y="2181423"/>
            <a:ext cx="2069163" cy="1209718"/>
          </a:xfrm>
          <a:prstGeom prst="rect">
            <a:avLst/>
          </a:prstGeom>
          <a:noFill/>
          <a:ln>
            <a:noFill/>
          </a:ln>
        </p:spPr>
      </p:pic>
      <p:sp>
        <p:nvSpPr>
          <p:cNvPr id="226" name="Google Shape;226;p16"/>
          <p:cNvSpPr txBox="1"/>
          <p:nvPr/>
        </p:nvSpPr>
        <p:spPr>
          <a:xfrm>
            <a:off x="2381930" y="3743481"/>
            <a:ext cx="2630400" cy="1089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Overall, from the approximation drawings on this page’s top right, this means that the 7 respective pieces of glass/acrylic panes used will have a dimension of:</a:t>
            </a:r>
            <a:endParaRPr sz="800"/>
          </a:p>
          <a:p>
            <a:pPr indent="-177800" lvl="0" marL="254000" rtl="0" algn="l">
              <a:spcBef>
                <a:spcPts val="0"/>
              </a:spcBef>
              <a:spcAft>
                <a:spcPts val="0"/>
              </a:spcAft>
              <a:buSzPts val="800"/>
              <a:buChar char="●"/>
            </a:pPr>
            <a:r>
              <a:rPr lang="en-GB" sz="800"/>
              <a:t>215 cm X 70 cm (4x middle panels) </a:t>
            </a:r>
            <a:endParaRPr sz="800"/>
          </a:p>
          <a:p>
            <a:pPr indent="-177800" lvl="0" marL="254000" rtl="0" algn="l">
              <a:spcBef>
                <a:spcPts val="0"/>
              </a:spcBef>
              <a:spcAft>
                <a:spcPts val="0"/>
              </a:spcAft>
              <a:buSzPts val="800"/>
              <a:buChar char="●"/>
            </a:pPr>
            <a:r>
              <a:rPr lang="en-GB" sz="800"/>
              <a:t>70 cm X 70 cm (top &amp; 2x layer panels)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From this information, I will determine whether is glass or acrylic suitable to be used for this design.</a:t>
            </a:r>
            <a:endParaRPr sz="800"/>
          </a:p>
        </p:txBody>
      </p:sp>
      <p:sp>
        <p:nvSpPr>
          <p:cNvPr id="227" name="Google Shape;227;p16"/>
          <p:cNvSpPr txBox="1"/>
          <p:nvPr/>
        </p:nvSpPr>
        <p:spPr>
          <a:xfrm>
            <a:off x="7546295" y="2871601"/>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Glass-to-glass steel partitioning joint, or UV glue, or acrylic will be used to join the acrylic/glass panes together.</a:t>
            </a:r>
            <a:endParaRPr sz="700"/>
          </a:p>
        </p:txBody>
      </p:sp>
      <p:sp>
        <p:nvSpPr>
          <p:cNvPr id="228" name="Google Shape;228;p16"/>
          <p:cNvSpPr txBox="1"/>
          <p:nvPr/>
        </p:nvSpPr>
        <p:spPr>
          <a:xfrm>
            <a:off x="5155973" y="4643594"/>
            <a:ext cx="21243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For the base, an alternative to rubberwood used can be stainless steel, which will give this design a minimalist look, and can even be spray painted if requested by the client.</a:t>
            </a:r>
            <a:endParaRPr sz="700"/>
          </a:p>
        </p:txBody>
      </p:sp>
      <p:cxnSp>
        <p:nvCxnSpPr>
          <p:cNvPr id="229" name="Google Shape;229;p16"/>
          <p:cNvCxnSpPr>
            <a:stCxn id="227" idx="2"/>
          </p:cNvCxnSpPr>
          <p:nvPr/>
        </p:nvCxnSpPr>
        <p:spPr>
          <a:xfrm flipH="1">
            <a:off x="7502345" y="3298801"/>
            <a:ext cx="835200" cy="440700"/>
          </a:xfrm>
          <a:prstGeom prst="straightConnector1">
            <a:avLst/>
          </a:prstGeom>
          <a:noFill/>
          <a:ln cap="flat" cmpd="sng" w="9525">
            <a:solidFill>
              <a:schemeClr val="dk2"/>
            </a:solidFill>
            <a:prstDash val="solid"/>
            <a:round/>
            <a:headEnd len="med" w="med" type="none"/>
            <a:tailEnd len="med" w="med" type="stealth"/>
          </a:ln>
        </p:spPr>
      </p:cxnSp>
      <p:cxnSp>
        <p:nvCxnSpPr>
          <p:cNvPr id="230" name="Google Shape;230;p16"/>
          <p:cNvCxnSpPr>
            <a:stCxn id="228" idx="0"/>
          </p:cNvCxnSpPr>
          <p:nvPr/>
        </p:nvCxnSpPr>
        <p:spPr>
          <a:xfrm flipH="1" rot="10800000">
            <a:off x="6218123" y="4461794"/>
            <a:ext cx="825900" cy="181800"/>
          </a:xfrm>
          <a:prstGeom prst="straightConnector1">
            <a:avLst/>
          </a:prstGeom>
          <a:noFill/>
          <a:ln cap="flat" cmpd="sng" w="9525">
            <a:solidFill>
              <a:schemeClr val="dk2"/>
            </a:solidFill>
            <a:prstDash val="solid"/>
            <a:round/>
            <a:headEnd len="med" w="med" type="none"/>
            <a:tailEnd len="med" w="med" type="stealth"/>
          </a:ln>
        </p:spPr>
      </p:cxnSp>
      <p:grpSp>
        <p:nvGrpSpPr>
          <p:cNvPr id="231" name="Google Shape;231;p16"/>
          <p:cNvGrpSpPr/>
          <p:nvPr/>
        </p:nvGrpSpPr>
        <p:grpSpPr>
          <a:xfrm>
            <a:off x="909960" y="633370"/>
            <a:ext cx="1267213" cy="1573813"/>
            <a:chOff x="1671875" y="3851213"/>
            <a:chExt cx="2866350" cy="4521151"/>
          </a:xfrm>
        </p:grpSpPr>
        <p:pic>
          <p:nvPicPr>
            <p:cNvPr id="232" name="Google Shape;232;p16"/>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33" name="Google Shape;233;p16"/>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34" name="Google Shape;234;p16"/>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35" name="Google Shape;235;p16"/>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36" name="Google Shape;236;p16"/>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grpSp>
        <p:nvGrpSpPr>
          <p:cNvPr id="237" name="Google Shape;237;p16"/>
          <p:cNvGrpSpPr/>
          <p:nvPr/>
        </p:nvGrpSpPr>
        <p:grpSpPr>
          <a:xfrm>
            <a:off x="798034" y="3482584"/>
            <a:ext cx="1267213" cy="1573813"/>
            <a:chOff x="1671875" y="3851213"/>
            <a:chExt cx="2866350" cy="4521151"/>
          </a:xfrm>
        </p:grpSpPr>
        <p:pic>
          <p:nvPicPr>
            <p:cNvPr id="238" name="Google Shape;238;p16"/>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39" name="Google Shape;239;p16"/>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0" name="Google Shape;240;p16"/>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1" name="Google Shape;241;p16"/>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2" name="Google Shape;242;p16"/>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17"/>
          <p:cNvPicPr preferRelativeResize="0"/>
          <p:nvPr/>
        </p:nvPicPr>
        <p:blipFill rotWithShape="1">
          <a:blip r:embed="rId3">
            <a:alphaModFix/>
          </a:blip>
          <a:srcRect b="43971" l="69543" r="11519" t="0"/>
          <a:stretch/>
        </p:blipFill>
        <p:spPr>
          <a:xfrm>
            <a:off x="479682" y="831893"/>
            <a:ext cx="1557927" cy="2591146"/>
          </a:xfrm>
          <a:prstGeom prst="rect">
            <a:avLst/>
          </a:prstGeom>
          <a:noFill/>
          <a:ln>
            <a:noFill/>
          </a:ln>
        </p:spPr>
      </p:pic>
      <p:pic>
        <p:nvPicPr>
          <p:cNvPr id="248" name="Google Shape;248;p17"/>
          <p:cNvPicPr preferRelativeResize="0"/>
          <p:nvPr/>
        </p:nvPicPr>
        <p:blipFill rotWithShape="1">
          <a:blip r:embed="rId4">
            <a:alphaModFix/>
          </a:blip>
          <a:srcRect b="29834" l="25952" r="61504" t="58808"/>
          <a:stretch/>
        </p:blipFill>
        <p:spPr>
          <a:xfrm>
            <a:off x="2036558" y="733485"/>
            <a:ext cx="1126757" cy="573545"/>
          </a:xfrm>
          <a:prstGeom prst="rect">
            <a:avLst/>
          </a:prstGeom>
          <a:noFill/>
          <a:ln>
            <a:noFill/>
          </a:ln>
        </p:spPr>
      </p:pic>
      <p:sp>
        <p:nvSpPr>
          <p:cNvPr id="249" name="Google Shape;249;p17"/>
          <p:cNvSpPr txBox="1"/>
          <p:nvPr/>
        </p:nvSpPr>
        <p:spPr>
          <a:xfrm>
            <a:off x="325014" y="102322"/>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6</a:t>
            </a:r>
            <a:endParaRPr sz="1200"/>
          </a:p>
        </p:txBody>
      </p:sp>
      <p:pic>
        <p:nvPicPr>
          <p:cNvPr id="250" name="Google Shape;250;p17"/>
          <p:cNvPicPr preferRelativeResize="0"/>
          <p:nvPr/>
        </p:nvPicPr>
        <p:blipFill rotWithShape="1">
          <a:blip r:embed="rId5">
            <a:alphaModFix/>
          </a:blip>
          <a:srcRect b="39245" l="35173" r="35223" t="26818"/>
          <a:stretch/>
        </p:blipFill>
        <p:spPr>
          <a:xfrm>
            <a:off x="5326993" y="2995516"/>
            <a:ext cx="2053422" cy="1323255"/>
          </a:xfrm>
          <a:prstGeom prst="rect">
            <a:avLst/>
          </a:prstGeom>
          <a:noFill/>
          <a:ln>
            <a:noFill/>
          </a:ln>
        </p:spPr>
      </p:pic>
      <p:pic>
        <p:nvPicPr>
          <p:cNvPr id="251" name="Google Shape;251;p17"/>
          <p:cNvPicPr preferRelativeResize="0"/>
          <p:nvPr/>
        </p:nvPicPr>
        <p:blipFill rotWithShape="1">
          <a:blip r:embed="rId6">
            <a:alphaModFix/>
          </a:blip>
          <a:srcRect b="13166" l="17930" r="52884" t="40093"/>
          <a:stretch/>
        </p:blipFill>
        <p:spPr>
          <a:xfrm>
            <a:off x="7539929" y="-6"/>
            <a:ext cx="1604069" cy="1444224"/>
          </a:xfrm>
          <a:prstGeom prst="rect">
            <a:avLst/>
          </a:prstGeom>
          <a:noFill/>
          <a:ln>
            <a:noFill/>
          </a:ln>
        </p:spPr>
      </p:pic>
      <p:pic>
        <p:nvPicPr>
          <p:cNvPr id="252" name="Google Shape;252;p17"/>
          <p:cNvPicPr preferRelativeResize="0"/>
          <p:nvPr/>
        </p:nvPicPr>
        <p:blipFill rotWithShape="1">
          <a:blip r:embed="rId7">
            <a:alphaModFix/>
          </a:blip>
          <a:srcRect b="70491" l="75342" r="16548" t="14870"/>
          <a:stretch/>
        </p:blipFill>
        <p:spPr>
          <a:xfrm>
            <a:off x="6381395" y="2503571"/>
            <a:ext cx="565179" cy="573539"/>
          </a:xfrm>
          <a:prstGeom prst="rect">
            <a:avLst/>
          </a:prstGeom>
          <a:noFill/>
          <a:ln>
            <a:noFill/>
          </a:ln>
        </p:spPr>
      </p:pic>
      <p:pic>
        <p:nvPicPr>
          <p:cNvPr id="253" name="Google Shape;253;p17"/>
          <p:cNvPicPr preferRelativeResize="0"/>
          <p:nvPr/>
        </p:nvPicPr>
        <p:blipFill rotWithShape="1">
          <a:blip r:embed="rId8">
            <a:alphaModFix/>
          </a:blip>
          <a:srcRect b="66845" l="32709" r="61722" t="16906"/>
          <a:stretch/>
        </p:blipFill>
        <p:spPr>
          <a:xfrm rot="5400000">
            <a:off x="6855208" y="-119153"/>
            <a:ext cx="278085" cy="721027"/>
          </a:xfrm>
          <a:prstGeom prst="rect">
            <a:avLst/>
          </a:prstGeom>
          <a:noFill/>
          <a:ln>
            <a:noFill/>
          </a:ln>
        </p:spPr>
      </p:pic>
      <p:pic>
        <p:nvPicPr>
          <p:cNvPr id="254" name="Google Shape;254;p17"/>
          <p:cNvPicPr preferRelativeResize="0"/>
          <p:nvPr/>
        </p:nvPicPr>
        <p:blipFill rotWithShape="1">
          <a:blip r:embed="rId9">
            <a:alphaModFix/>
          </a:blip>
          <a:srcRect b="50585" l="32592" r="55718" t="38830"/>
          <a:stretch/>
        </p:blipFill>
        <p:spPr>
          <a:xfrm>
            <a:off x="7373621" y="3198777"/>
            <a:ext cx="1126671" cy="573545"/>
          </a:xfrm>
          <a:prstGeom prst="rect">
            <a:avLst/>
          </a:prstGeom>
          <a:noFill/>
          <a:ln>
            <a:noFill/>
          </a:ln>
        </p:spPr>
      </p:pic>
      <p:pic>
        <p:nvPicPr>
          <p:cNvPr id="255" name="Google Shape;255;p17"/>
          <p:cNvPicPr preferRelativeResize="0"/>
          <p:nvPr/>
        </p:nvPicPr>
        <p:blipFill rotWithShape="1">
          <a:blip r:embed="rId10">
            <a:alphaModFix/>
          </a:blip>
          <a:srcRect b="35703" l="35203" r="55293" t="47247"/>
          <a:stretch/>
        </p:blipFill>
        <p:spPr>
          <a:xfrm>
            <a:off x="8301190" y="3548893"/>
            <a:ext cx="719334" cy="725499"/>
          </a:xfrm>
          <a:prstGeom prst="rect">
            <a:avLst/>
          </a:prstGeom>
          <a:noFill/>
          <a:ln>
            <a:noFill/>
          </a:ln>
        </p:spPr>
      </p:pic>
      <p:sp>
        <p:nvSpPr>
          <p:cNvPr id="256" name="Google Shape;256;p17"/>
          <p:cNvSpPr txBox="1"/>
          <p:nvPr/>
        </p:nvSpPr>
        <p:spPr>
          <a:xfrm>
            <a:off x="7640456" y="4150447"/>
            <a:ext cx="14310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Like design 5, Design 6 will incorporate Mitre joints for the main rubberwood panels. Based on my research on wood joints, the usage of mitre joints for wood panels at this size is likely to be easier.</a:t>
            </a:r>
            <a:endParaRPr sz="700">
              <a:solidFill>
                <a:schemeClr val="dk1"/>
              </a:solidFill>
            </a:endParaRPr>
          </a:p>
          <a:p>
            <a:pPr indent="0" lvl="0" marL="0" rtl="0" algn="l">
              <a:spcBef>
                <a:spcPts val="0"/>
              </a:spcBef>
              <a:spcAft>
                <a:spcPts val="0"/>
              </a:spcAft>
              <a:buNone/>
            </a:pPr>
            <a:r>
              <a:t/>
            </a:r>
            <a:endParaRPr sz="700"/>
          </a:p>
        </p:txBody>
      </p:sp>
      <p:sp>
        <p:nvSpPr>
          <p:cNvPr id="257" name="Google Shape;257;p17"/>
          <p:cNvSpPr txBox="1"/>
          <p:nvPr/>
        </p:nvSpPr>
        <p:spPr>
          <a:xfrm>
            <a:off x="7002342" y="2503572"/>
            <a:ext cx="20958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 lock mechanism needs to be incorporated to prevent unauthorised access/touching/theft of the displaying artifact. The display case needs to aim to give the displaying artifact a safe and secure environment to display in.</a:t>
            </a:r>
            <a:endParaRPr sz="700"/>
          </a:p>
        </p:txBody>
      </p:sp>
      <p:sp>
        <p:nvSpPr>
          <p:cNvPr id="258" name="Google Shape;258;p17"/>
          <p:cNvSpPr txBox="1"/>
          <p:nvPr/>
        </p:nvSpPr>
        <p:spPr>
          <a:xfrm>
            <a:off x="6437554" y="1310451"/>
            <a:ext cx="2730300" cy="1289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In this design, the transparent bit, or the acrylic case will be an independent bit, sort of 5 acrylic face panels glued together, this means the case wouldn’t be directly attached to the main display case. So, in order to hold the acrylic section in place, I will likely need to create a change in height, which will act like a track for the acrylic section to sit on. A good reason for acrylic instead of glass used here is that acrylic is fairly light, which means its more easily removable, making maintenance and installation much easier for the museum worker to clean or change the displaying artifact, as stated in the design specification.</a:t>
            </a:r>
            <a:endParaRPr sz="700">
              <a:solidFill>
                <a:schemeClr val="dk1"/>
              </a:solidFill>
            </a:endParaRPr>
          </a:p>
          <a:p>
            <a:pPr indent="0" lvl="0" marL="0" rtl="0" algn="l">
              <a:spcBef>
                <a:spcPts val="0"/>
              </a:spcBef>
              <a:spcAft>
                <a:spcPts val="0"/>
              </a:spcAft>
              <a:buNone/>
            </a:pPr>
            <a:r>
              <a:t/>
            </a:r>
            <a:endParaRPr sz="700"/>
          </a:p>
        </p:txBody>
      </p:sp>
      <p:sp>
        <p:nvSpPr>
          <p:cNvPr id="259" name="Google Shape;259;p17"/>
          <p:cNvSpPr txBox="1"/>
          <p:nvPr/>
        </p:nvSpPr>
        <p:spPr>
          <a:xfrm>
            <a:off x="3806991" y="4466960"/>
            <a:ext cx="19236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spinner’s bottom bit will be a motor axle, which will be 3D printed and locked tightly to the motor axle, so the spinner will be spun.</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260" name="Google Shape;260;p17"/>
          <p:cNvSpPr txBox="1"/>
          <p:nvPr/>
        </p:nvSpPr>
        <p:spPr>
          <a:xfrm>
            <a:off x="3029132" y="573725"/>
            <a:ext cx="1923600" cy="1181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section is where the LED lamps and display spinner will sit on, which this square area will consist of the display spinner and 2 LED lamps. LED lamps are used as they wasted 85% less energy than incandescent lamps, higher energy efficiency, as stated in the design specification, to reduce energy consumption overall, reducing carbon footprint.</a:t>
            </a:r>
            <a:endParaRPr sz="700">
              <a:solidFill>
                <a:schemeClr val="dk1"/>
              </a:solidFill>
            </a:endParaRPr>
          </a:p>
          <a:p>
            <a:pPr indent="0" lvl="0" marL="0" rtl="0" algn="l">
              <a:spcBef>
                <a:spcPts val="0"/>
              </a:spcBef>
              <a:spcAft>
                <a:spcPts val="0"/>
              </a:spcAft>
              <a:buNone/>
            </a:pPr>
            <a:r>
              <a:t/>
            </a:r>
            <a:endParaRPr sz="700"/>
          </a:p>
        </p:txBody>
      </p:sp>
      <p:sp>
        <p:nvSpPr>
          <p:cNvPr id="261" name="Google Shape;261;p17"/>
          <p:cNvSpPr txBox="1"/>
          <p:nvPr/>
        </p:nvSpPr>
        <p:spPr>
          <a:xfrm>
            <a:off x="430802" y="494338"/>
            <a:ext cx="10527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Lock mechanism to prevent theft.</a:t>
            </a:r>
            <a:endParaRPr sz="700"/>
          </a:p>
        </p:txBody>
      </p:sp>
      <p:sp>
        <p:nvSpPr>
          <p:cNvPr id="262" name="Google Shape;262;p17"/>
          <p:cNvSpPr txBox="1"/>
          <p:nvPr/>
        </p:nvSpPr>
        <p:spPr>
          <a:xfrm>
            <a:off x="2050468" y="9140"/>
            <a:ext cx="25368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top bit, needs to be transparent in order for viewer to see through it to observe the object which is displaying. This part will likely be made of acrylic or glass. Chloroform would be used if acrylic, and UV glue or silicone could be used if glass is used in this part.</a:t>
            </a:r>
            <a:endParaRPr sz="700"/>
          </a:p>
        </p:txBody>
      </p:sp>
      <p:cxnSp>
        <p:nvCxnSpPr>
          <p:cNvPr id="263" name="Google Shape;263;p17"/>
          <p:cNvCxnSpPr>
            <a:stCxn id="262" idx="1"/>
          </p:cNvCxnSpPr>
          <p:nvPr/>
        </p:nvCxnSpPr>
        <p:spPr>
          <a:xfrm flipH="1">
            <a:off x="1584268" y="330590"/>
            <a:ext cx="466200" cy="762000"/>
          </a:xfrm>
          <a:prstGeom prst="straightConnector1">
            <a:avLst/>
          </a:prstGeom>
          <a:noFill/>
          <a:ln cap="flat" cmpd="sng" w="19050">
            <a:solidFill>
              <a:schemeClr val="dk2"/>
            </a:solidFill>
            <a:prstDash val="solid"/>
            <a:round/>
            <a:headEnd len="med" w="med" type="none"/>
            <a:tailEnd len="med" w="med" type="stealth"/>
          </a:ln>
        </p:spPr>
      </p:cxnSp>
      <p:cxnSp>
        <p:nvCxnSpPr>
          <p:cNvPr id="264" name="Google Shape;264;p17"/>
          <p:cNvCxnSpPr/>
          <p:nvPr/>
        </p:nvCxnSpPr>
        <p:spPr>
          <a:xfrm>
            <a:off x="603038" y="742012"/>
            <a:ext cx="49500" cy="899400"/>
          </a:xfrm>
          <a:prstGeom prst="straightConnector1">
            <a:avLst/>
          </a:prstGeom>
          <a:noFill/>
          <a:ln cap="flat" cmpd="sng" w="19050">
            <a:solidFill>
              <a:schemeClr val="dk2"/>
            </a:solidFill>
            <a:prstDash val="solid"/>
            <a:round/>
            <a:headEnd len="med" w="med" type="none"/>
            <a:tailEnd len="med" w="med" type="stealth"/>
          </a:ln>
        </p:spPr>
      </p:cxnSp>
      <p:cxnSp>
        <p:nvCxnSpPr>
          <p:cNvPr id="265" name="Google Shape;265;p17"/>
          <p:cNvCxnSpPr/>
          <p:nvPr/>
        </p:nvCxnSpPr>
        <p:spPr>
          <a:xfrm flipH="1" rot="10800000">
            <a:off x="7528666" y="841240"/>
            <a:ext cx="582300" cy="357900"/>
          </a:xfrm>
          <a:prstGeom prst="straightConnector1">
            <a:avLst/>
          </a:prstGeom>
          <a:noFill/>
          <a:ln cap="flat" cmpd="sng" w="19050">
            <a:solidFill>
              <a:schemeClr val="dk2"/>
            </a:solidFill>
            <a:prstDash val="solid"/>
            <a:round/>
            <a:headEnd len="med" w="med" type="none"/>
            <a:tailEnd len="med" w="med" type="stealth"/>
          </a:ln>
        </p:spPr>
      </p:cxnSp>
      <p:pic>
        <p:nvPicPr>
          <p:cNvPr id="266" name="Google Shape;266;p17"/>
          <p:cNvPicPr preferRelativeResize="0"/>
          <p:nvPr/>
        </p:nvPicPr>
        <p:blipFill>
          <a:blip r:embed="rId11">
            <a:alphaModFix/>
          </a:blip>
          <a:stretch>
            <a:fillRect/>
          </a:stretch>
        </p:blipFill>
        <p:spPr>
          <a:xfrm>
            <a:off x="2191128" y="1412232"/>
            <a:ext cx="692510" cy="254445"/>
          </a:xfrm>
          <a:prstGeom prst="rect">
            <a:avLst/>
          </a:prstGeom>
          <a:noFill/>
          <a:ln>
            <a:noFill/>
          </a:ln>
        </p:spPr>
      </p:pic>
      <p:sp>
        <p:nvSpPr>
          <p:cNvPr id="267" name="Google Shape;267;p17"/>
          <p:cNvSpPr txBox="1"/>
          <p:nvPr/>
        </p:nvSpPr>
        <p:spPr>
          <a:xfrm>
            <a:off x="2415056" y="1583615"/>
            <a:ext cx="31995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is where the button panels are located in this design. The button panel will control the speed of which the motor is spinning, and whether the lights in this sphere display case is on or not. The RTC and Arduino microcontroller will be placed behind this button panel. The RTC will tell the Arduino to turn off the lights and motor off during closing hours to further reduce energy consumption, as stated in the specification.</a:t>
            </a:r>
            <a:endParaRPr sz="700">
              <a:solidFill>
                <a:schemeClr val="dk1"/>
              </a:solidFill>
            </a:endParaRPr>
          </a:p>
          <a:p>
            <a:pPr indent="0" lvl="0" marL="0" rtl="0" algn="l">
              <a:spcBef>
                <a:spcPts val="0"/>
              </a:spcBef>
              <a:spcAft>
                <a:spcPts val="0"/>
              </a:spcAft>
              <a:buNone/>
            </a:pPr>
            <a:r>
              <a:t/>
            </a:r>
            <a:endParaRPr sz="700"/>
          </a:p>
        </p:txBody>
      </p:sp>
      <p:pic>
        <p:nvPicPr>
          <p:cNvPr id="268" name="Google Shape;268;p17"/>
          <p:cNvPicPr preferRelativeResize="0"/>
          <p:nvPr/>
        </p:nvPicPr>
        <p:blipFill rotWithShape="1">
          <a:blip r:embed="rId12">
            <a:alphaModFix/>
          </a:blip>
          <a:srcRect b="54211" l="36924" r="55480" t="32704"/>
          <a:stretch/>
        </p:blipFill>
        <p:spPr>
          <a:xfrm>
            <a:off x="4159391" y="3744615"/>
            <a:ext cx="907565" cy="729059"/>
          </a:xfrm>
          <a:prstGeom prst="rect">
            <a:avLst/>
          </a:prstGeom>
          <a:noFill/>
          <a:ln>
            <a:noFill/>
          </a:ln>
        </p:spPr>
      </p:pic>
      <p:sp>
        <p:nvSpPr>
          <p:cNvPr id="269" name="Google Shape;269;p17"/>
          <p:cNvSpPr txBox="1"/>
          <p:nvPr/>
        </p:nvSpPr>
        <p:spPr>
          <a:xfrm>
            <a:off x="1808364" y="3783013"/>
            <a:ext cx="25980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solidFill>
                  <a:schemeClr val="dk1"/>
                </a:solidFill>
              </a:rPr>
              <a:t>The flat bit of the display spinner can be laser cutted with an SVG file, laser cutted acrylic have a smooth surface, and the colour could be black, giving it a minimalistic modern feel.</a:t>
            </a:r>
            <a:endParaRPr sz="700">
              <a:solidFill>
                <a:schemeClr val="dk1"/>
              </a:solidFill>
            </a:endParaRPr>
          </a:p>
          <a:p>
            <a:pPr indent="0" lvl="0" marL="0" rtl="0" algn="l">
              <a:spcBef>
                <a:spcPts val="0"/>
              </a:spcBef>
              <a:spcAft>
                <a:spcPts val="0"/>
              </a:spcAft>
              <a:buNone/>
            </a:pPr>
            <a:r>
              <a:t/>
            </a:r>
            <a:endParaRPr sz="700"/>
          </a:p>
        </p:txBody>
      </p:sp>
      <p:pic>
        <p:nvPicPr>
          <p:cNvPr id="270" name="Google Shape;270;p17"/>
          <p:cNvPicPr preferRelativeResize="0"/>
          <p:nvPr/>
        </p:nvPicPr>
        <p:blipFill rotWithShape="1">
          <a:blip r:embed="rId13">
            <a:alphaModFix/>
          </a:blip>
          <a:srcRect b="55964" l="54597" r="31786" t="26144"/>
          <a:stretch/>
        </p:blipFill>
        <p:spPr>
          <a:xfrm>
            <a:off x="2720161" y="4329419"/>
            <a:ext cx="871797" cy="643947"/>
          </a:xfrm>
          <a:prstGeom prst="rect">
            <a:avLst/>
          </a:prstGeom>
          <a:noFill/>
          <a:ln>
            <a:noFill/>
          </a:ln>
        </p:spPr>
      </p:pic>
      <p:cxnSp>
        <p:nvCxnSpPr>
          <p:cNvPr id="271" name="Google Shape;271;p17"/>
          <p:cNvCxnSpPr>
            <a:stCxn id="259" idx="1"/>
          </p:cNvCxnSpPr>
          <p:nvPr/>
        </p:nvCxnSpPr>
        <p:spPr>
          <a:xfrm rot="10800000">
            <a:off x="3362391" y="4696460"/>
            <a:ext cx="444600" cy="145800"/>
          </a:xfrm>
          <a:prstGeom prst="straightConnector1">
            <a:avLst/>
          </a:prstGeom>
          <a:noFill/>
          <a:ln cap="flat" cmpd="sng" w="19050">
            <a:solidFill>
              <a:schemeClr val="dk2"/>
            </a:solidFill>
            <a:prstDash val="solid"/>
            <a:round/>
            <a:headEnd len="med" w="med" type="none"/>
            <a:tailEnd len="med" w="med" type="stealth"/>
          </a:ln>
        </p:spPr>
      </p:cxnSp>
      <p:sp>
        <p:nvSpPr>
          <p:cNvPr id="272" name="Google Shape;272;p17"/>
          <p:cNvSpPr txBox="1"/>
          <p:nvPr/>
        </p:nvSpPr>
        <p:spPr>
          <a:xfrm>
            <a:off x="5614496" y="4161607"/>
            <a:ext cx="17403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Cross section of how the motor will be placed in order to connect to the motor flange and display spinner. Display spinner will spin the displaying artifact 360 degrees to give the viewer a great viewing experience as the exclusivity of the artifact is emphasised as mentioned in the specification.</a:t>
            </a:r>
            <a:endParaRPr sz="700">
              <a:solidFill>
                <a:schemeClr val="dk1"/>
              </a:solidFill>
            </a:endParaRPr>
          </a:p>
          <a:p>
            <a:pPr indent="0" lvl="0" marL="0" rtl="0" algn="l">
              <a:spcBef>
                <a:spcPts val="0"/>
              </a:spcBef>
              <a:spcAft>
                <a:spcPts val="0"/>
              </a:spcAft>
              <a:buNone/>
            </a:pPr>
            <a:r>
              <a:t/>
            </a:r>
            <a:endParaRPr sz="700"/>
          </a:p>
        </p:txBody>
      </p:sp>
      <p:cxnSp>
        <p:nvCxnSpPr>
          <p:cNvPr id="273" name="Google Shape;273;p17"/>
          <p:cNvCxnSpPr/>
          <p:nvPr/>
        </p:nvCxnSpPr>
        <p:spPr>
          <a:xfrm flipH="1">
            <a:off x="1555860" y="1146752"/>
            <a:ext cx="764400" cy="531600"/>
          </a:xfrm>
          <a:prstGeom prst="straightConnector1">
            <a:avLst/>
          </a:prstGeom>
          <a:noFill/>
          <a:ln cap="flat" cmpd="sng" w="9525">
            <a:solidFill>
              <a:schemeClr val="dk2"/>
            </a:solidFill>
            <a:prstDash val="solid"/>
            <a:round/>
            <a:headEnd len="med" w="med" type="none"/>
            <a:tailEnd len="med" w="med" type="triangle"/>
          </a:ln>
        </p:spPr>
      </p:cxnSp>
      <p:cxnSp>
        <p:nvCxnSpPr>
          <p:cNvPr id="274" name="Google Shape;274;p17"/>
          <p:cNvCxnSpPr>
            <a:stCxn id="267" idx="1"/>
          </p:cNvCxnSpPr>
          <p:nvPr/>
        </p:nvCxnSpPr>
        <p:spPr>
          <a:xfrm flipH="1">
            <a:off x="1541156" y="2012765"/>
            <a:ext cx="873900" cy="100800"/>
          </a:xfrm>
          <a:prstGeom prst="straightConnector1">
            <a:avLst/>
          </a:prstGeom>
          <a:noFill/>
          <a:ln cap="flat" cmpd="sng" w="9525">
            <a:solidFill>
              <a:schemeClr val="dk2"/>
            </a:solidFill>
            <a:prstDash val="solid"/>
            <a:round/>
            <a:headEnd len="med" w="med" type="none"/>
            <a:tailEnd len="med" w="med" type="triangle"/>
          </a:ln>
        </p:spPr>
      </p:cxnSp>
      <p:sp>
        <p:nvSpPr>
          <p:cNvPr id="275" name="Google Shape;275;p17"/>
          <p:cNvSpPr txBox="1"/>
          <p:nvPr/>
        </p:nvSpPr>
        <p:spPr>
          <a:xfrm>
            <a:off x="3852575" y="2871018"/>
            <a:ext cx="14310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bottom half of Design 5 will be made of rubberwood, and then painted black and sprayed clearcoat, as requested by the respondents in the survey I’ve conducted.</a:t>
            </a:r>
            <a:endParaRPr sz="700"/>
          </a:p>
        </p:txBody>
      </p:sp>
      <p:cxnSp>
        <p:nvCxnSpPr>
          <p:cNvPr id="276" name="Google Shape;276;p17"/>
          <p:cNvCxnSpPr/>
          <p:nvPr/>
        </p:nvCxnSpPr>
        <p:spPr>
          <a:xfrm rot="10800000">
            <a:off x="1783237" y="2439760"/>
            <a:ext cx="2103900" cy="806100"/>
          </a:xfrm>
          <a:prstGeom prst="straightConnector1">
            <a:avLst/>
          </a:prstGeom>
          <a:noFill/>
          <a:ln cap="flat" cmpd="sng" w="9525">
            <a:solidFill>
              <a:schemeClr val="dk2"/>
            </a:solidFill>
            <a:prstDash val="solid"/>
            <a:round/>
            <a:headEnd len="med" w="med" type="none"/>
            <a:tailEnd len="med" w="med" type="triangle"/>
          </a:ln>
        </p:spPr>
      </p:cxnSp>
      <p:sp>
        <p:nvSpPr>
          <p:cNvPr id="277" name="Google Shape;277;p17"/>
          <p:cNvSpPr txBox="1"/>
          <p:nvPr/>
        </p:nvSpPr>
        <p:spPr>
          <a:xfrm>
            <a:off x="2015916" y="2869599"/>
            <a:ext cx="16041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is where the extension cable will be inserted, to supply electricity to all respective electrical components in this design. Mains electricity will be converted to 6V DC for safety purposes, to prevent risk of death from electrocution as mentioned in specification</a:t>
            </a:r>
            <a:endParaRPr sz="700"/>
          </a:p>
        </p:txBody>
      </p:sp>
      <p:cxnSp>
        <p:nvCxnSpPr>
          <p:cNvPr id="278" name="Google Shape;278;p17"/>
          <p:cNvCxnSpPr>
            <a:stCxn id="277" idx="1"/>
          </p:cNvCxnSpPr>
          <p:nvPr/>
        </p:nvCxnSpPr>
        <p:spPr>
          <a:xfrm rot="10800000">
            <a:off x="1538616" y="3150699"/>
            <a:ext cx="477300" cy="201900"/>
          </a:xfrm>
          <a:prstGeom prst="straightConnector1">
            <a:avLst/>
          </a:prstGeom>
          <a:noFill/>
          <a:ln cap="flat" cmpd="sng" w="9525">
            <a:solidFill>
              <a:schemeClr val="dk2"/>
            </a:solidFill>
            <a:prstDash val="solid"/>
            <a:round/>
            <a:headEnd len="med" w="med" type="none"/>
            <a:tailEnd len="med" w="med" type="triangle"/>
          </a:ln>
        </p:spPr>
      </p:cxnSp>
      <p:sp>
        <p:nvSpPr>
          <p:cNvPr id="279" name="Google Shape;279;p17"/>
          <p:cNvSpPr txBox="1"/>
          <p:nvPr/>
        </p:nvSpPr>
        <p:spPr>
          <a:xfrm>
            <a:off x="2884427" y="2283943"/>
            <a:ext cx="27303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design will incorporate 4 motion sensors, 1 on each side, to detect motion to know when to turn the LED lights and DC motor on or off. Components are turned off when no one is around in order to reduce energy consumption as stated in the specification.</a:t>
            </a:r>
            <a:endParaRPr sz="700">
              <a:solidFill>
                <a:schemeClr val="dk1"/>
              </a:solidFill>
            </a:endParaRPr>
          </a:p>
          <a:p>
            <a:pPr indent="0" lvl="0" marL="0" rtl="0" algn="l">
              <a:spcBef>
                <a:spcPts val="0"/>
              </a:spcBef>
              <a:spcAft>
                <a:spcPts val="0"/>
              </a:spcAft>
              <a:buNone/>
            </a:pPr>
            <a:r>
              <a:t/>
            </a:r>
            <a:endParaRPr sz="700"/>
          </a:p>
        </p:txBody>
      </p:sp>
      <p:cxnSp>
        <p:nvCxnSpPr>
          <p:cNvPr id="280" name="Google Shape;280;p17"/>
          <p:cNvCxnSpPr>
            <a:stCxn id="279" idx="1"/>
          </p:cNvCxnSpPr>
          <p:nvPr/>
        </p:nvCxnSpPr>
        <p:spPr>
          <a:xfrm flipH="1">
            <a:off x="1613627" y="2605393"/>
            <a:ext cx="1270800" cy="31170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17"/>
          <p:cNvCxnSpPr>
            <a:stCxn id="279" idx="1"/>
          </p:cNvCxnSpPr>
          <p:nvPr/>
        </p:nvCxnSpPr>
        <p:spPr>
          <a:xfrm flipH="1">
            <a:off x="920927" y="2605393"/>
            <a:ext cx="1963500" cy="266700"/>
          </a:xfrm>
          <a:prstGeom prst="straightConnector1">
            <a:avLst/>
          </a:prstGeom>
          <a:noFill/>
          <a:ln cap="flat" cmpd="sng" w="9525">
            <a:solidFill>
              <a:schemeClr val="dk2"/>
            </a:solidFill>
            <a:prstDash val="solid"/>
            <a:round/>
            <a:headEnd len="med" w="med" type="none"/>
            <a:tailEnd len="med" w="med" type="triangle"/>
          </a:ln>
        </p:spPr>
      </p:cxnSp>
      <p:pic>
        <p:nvPicPr>
          <p:cNvPr id="282" name="Google Shape;282;p17"/>
          <p:cNvPicPr preferRelativeResize="0"/>
          <p:nvPr/>
        </p:nvPicPr>
        <p:blipFill rotWithShape="1">
          <a:blip r:embed="rId14">
            <a:alphaModFix/>
          </a:blip>
          <a:srcRect b="17708" l="49194" r="42061" t="66279"/>
          <a:stretch/>
        </p:blipFill>
        <p:spPr>
          <a:xfrm>
            <a:off x="5642247" y="102328"/>
            <a:ext cx="842642" cy="867437"/>
          </a:xfrm>
          <a:prstGeom prst="rect">
            <a:avLst/>
          </a:prstGeom>
          <a:noFill/>
          <a:ln>
            <a:noFill/>
          </a:ln>
        </p:spPr>
      </p:pic>
      <p:sp>
        <p:nvSpPr>
          <p:cNvPr id="283" name="Google Shape;283;p17"/>
          <p:cNvSpPr txBox="1"/>
          <p:nvPr/>
        </p:nvSpPr>
        <p:spPr>
          <a:xfrm>
            <a:off x="5066950" y="1033114"/>
            <a:ext cx="13623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An alternative to glueing the pieces of glass panels or acrylic together directly could be to use glass-to-glass steel partitioning joint.</a:t>
            </a:r>
            <a:endParaRPr sz="700">
              <a:solidFill>
                <a:schemeClr val="dk1"/>
              </a:solidFill>
            </a:endParaRPr>
          </a:p>
          <a:p>
            <a:pPr indent="0" lvl="0" marL="0" rtl="0" algn="l">
              <a:spcBef>
                <a:spcPts val="0"/>
              </a:spcBef>
              <a:spcAft>
                <a:spcPts val="0"/>
              </a:spcAft>
              <a:buNone/>
            </a:pPr>
            <a:r>
              <a:t/>
            </a:r>
            <a:endParaRPr sz="700"/>
          </a:p>
        </p:txBody>
      </p:sp>
      <p:sp>
        <p:nvSpPr>
          <p:cNvPr id="284" name="Google Shape;284;p17"/>
          <p:cNvSpPr txBox="1"/>
          <p:nvPr/>
        </p:nvSpPr>
        <p:spPr>
          <a:xfrm>
            <a:off x="6083852" y="411102"/>
            <a:ext cx="12708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Silicone will be use as the adhesive to join the steel and glass together. Silicone is extremely strong and will hold the side glass panes together well.</a:t>
            </a:r>
            <a:endParaRPr sz="700"/>
          </a:p>
        </p:txBody>
      </p:sp>
      <p:cxnSp>
        <p:nvCxnSpPr>
          <p:cNvPr id="285" name="Google Shape;285;p17"/>
          <p:cNvCxnSpPr>
            <a:stCxn id="283" idx="0"/>
          </p:cNvCxnSpPr>
          <p:nvPr/>
        </p:nvCxnSpPr>
        <p:spPr>
          <a:xfrm flipH="1" rot="10800000">
            <a:off x="5748100" y="457114"/>
            <a:ext cx="75300" cy="57600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17"/>
          <p:cNvSpPr txBox="1"/>
          <p:nvPr/>
        </p:nvSpPr>
        <p:spPr>
          <a:xfrm>
            <a:off x="527307" y="4259539"/>
            <a:ext cx="19236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b="1" lang="en-GB" sz="700"/>
              <a:t>Ergonomic Note</a:t>
            </a:r>
            <a:endParaRPr b="1" sz="700"/>
          </a:p>
          <a:p>
            <a:pPr indent="0" lvl="0" marL="0" rtl="0" algn="l">
              <a:spcBef>
                <a:spcPts val="0"/>
              </a:spcBef>
              <a:spcAft>
                <a:spcPts val="0"/>
              </a:spcAft>
              <a:buNone/>
            </a:pPr>
            <a:r>
              <a:t/>
            </a:r>
            <a:endParaRPr b="1" sz="700"/>
          </a:p>
          <a:p>
            <a:pPr indent="0" lvl="0" marL="0" rtl="0" algn="l">
              <a:spcBef>
                <a:spcPts val="0"/>
              </a:spcBef>
              <a:spcAft>
                <a:spcPts val="0"/>
              </a:spcAft>
              <a:buNone/>
            </a:pPr>
            <a:r>
              <a:rPr lang="en-GB" sz="700"/>
              <a:t>The height of this design needs to be appropriate and ergonomic, in such that the user can easily observe/view the displaying artifacts in the display section without having to tiptoe or bend over, as mentioned in the specification.</a:t>
            </a:r>
            <a:endParaRPr sz="700"/>
          </a:p>
        </p:txBody>
      </p:sp>
      <p:cxnSp>
        <p:nvCxnSpPr>
          <p:cNvPr id="287" name="Google Shape;287;p17"/>
          <p:cNvCxnSpPr>
            <a:stCxn id="286" idx="0"/>
          </p:cNvCxnSpPr>
          <p:nvPr/>
        </p:nvCxnSpPr>
        <p:spPr>
          <a:xfrm rot="10800000">
            <a:off x="1343907" y="3028939"/>
            <a:ext cx="145200" cy="1230600"/>
          </a:xfrm>
          <a:prstGeom prst="straightConnector1">
            <a:avLst/>
          </a:prstGeom>
          <a:noFill/>
          <a:ln cap="flat" cmpd="sng" w="9525">
            <a:solidFill>
              <a:schemeClr val="dk2"/>
            </a:solidFill>
            <a:prstDash val="solid"/>
            <a:round/>
            <a:headEnd len="med" w="med" type="none"/>
            <a:tailEnd len="med" w="med" type="triangle"/>
          </a:ln>
        </p:spPr>
      </p:cxnSp>
      <p:sp>
        <p:nvSpPr>
          <p:cNvPr id="288" name="Google Shape;288;p17"/>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289" name="Google Shape;289;p17"/>
          <p:cNvCxnSpPr/>
          <p:nvPr/>
        </p:nvCxnSpPr>
        <p:spPr>
          <a:xfrm>
            <a:off x="4090005" y="4066778"/>
            <a:ext cx="340800" cy="0"/>
          </a:xfrm>
          <a:prstGeom prst="straightConnector1">
            <a:avLst/>
          </a:prstGeom>
          <a:noFill/>
          <a:ln cap="flat" cmpd="sng" w="9525">
            <a:solidFill>
              <a:schemeClr val="dk2"/>
            </a:solidFill>
            <a:prstDash val="solid"/>
            <a:round/>
            <a:headEnd len="med" w="med" type="none"/>
            <a:tailEnd len="med" w="med" type="stealth"/>
          </a:ln>
        </p:spPr>
      </p:cxnSp>
      <p:sp>
        <p:nvSpPr>
          <p:cNvPr id="290" name="Google Shape;290;p17"/>
          <p:cNvSpPr txBox="1"/>
          <p:nvPr/>
        </p:nvSpPr>
        <p:spPr>
          <a:xfrm>
            <a:off x="250810" y="3286167"/>
            <a:ext cx="8718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Inner section will be hollow to reduce weight of this design to allow ease of relocation and moving around, as mentioned in specification.</a:t>
            </a:r>
            <a:endParaRPr sz="700"/>
          </a:p>
        </p:txBody>
      </p:sp>
      <p:cxnSp>
        <p:nvCxnSpPr>
          <p:cNvPr id="291" name="Google Shape;291;p17"/>
          <p:cNvCxnSpPr>
            <a:stCxn id="290" idx="0"/>
          </p:cNvCxnSpPr>
          <p:nvPr/>
        </p:nvCxnSpPr>
        <p:spPr>
          <a:xfrm flipH="1" rot="10800000">
            <a:off x="686710" y="2889267"/>
            <a:ext cx="43800" cy="3969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8"/>
          <p:cNvSpPr txBox="1"/>
          <p:nvPr>
            <p:ph type="title"/>
          </p:nvPr>
        </p:nvSpPr>
        <p:spPr>
          <a:xfrm>
            <a:off x="311700" y="175703"/>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00"/>
              <a:t>Initial Cutting list</a:t>
            </a:r>
            <a:endParaRPr sz="2300"/>
          </a:p>
        </p:txBody>
      </p:sp>
      <p:graphicFrame>
        <p:nvGraphicFramePr>
          <p:cNvPr id="297" name="Google Shape;297;p18"/>
          <p:cNvGraphicFramePr/>
          <p:nvPr/>
        </p:nvGraphicFramePr>
        <p:xfrm>
          <a:off x="397132" y="705656"/>
          <a:ext cx="3000000" cy="3000000"/>
        </p:xfrm>
        <a:graphic>
          <a:graphicData uri="http://schemas.openxmlformats.org/drawingml/2006/table">
            <a:tbl>
              <a:tblPr>
                <a:noFill/>
                <a:tableStyleId>{9D9E9B1B-72DE-4D9F-9966-3FE6597B5F1D}</a:tableStyleId>
              </a:tblPr>
              <a:tblGrid>
                <a:gridCol w="1192825"/>
                <a:gridCol w="1192825"/>
                <a:gridCol w="1192825"/>
                <a:gridCol w="1192825"/>
                <a:gridCol w="1192825"/>
                <a:gridCol w="1192825"/>
                <a:gridCol w="1192825"/>
              </a:tblGrid>
              <a:tr h="591700">
                <a:tc>
                  <a:txBody>
                    <a:bodyPr/>
                    <a:lstStyle/>
                    <a:p>
                      <a:pPr indent="0" lvl="0" marL="0" rtl="0" algn="l">
                        <a:spcBef>
                          <a:spcPts val="0"/>
                        </a:spcBef>
                        <a:spcAft>
                          <a:spcPts val="0"/>
                        </a:spcAft>
                        <a:buNone/>
                      </a:pPr>
                      <a:r>
                        <a:rPr lang="en-GB" sz="700"/>
                        <a:t>Component</a:t>
                      </a:r>
                      <a:endParaRPr sz="700"/>
                    </a:p>
                  </a:txBody>
                  <a:tcPr marT="43975" marB="43975" marR="55300" marL="55300"/>
                </a:tc>
                <a:tc>
                  <a:txBody>
                    <a:bodyPr/>
                    <a:lstStyle/>
                    <a:p>
                      <a:pPr indent="0" lvl="0" marL="0" rtl="0" algn="l">
                        <a:spcBef>
                          <a:spcPts val="0"/>
                        </a:spcBef>
                        <a:spcAft>
                          <a:spcPts val="0"/>
                        </a:spcAft>
                        <a:buNone/>
                      </a:pPr>
                      <a:r>
                        <a:rPr lang="en-GB" sz="700"/>
                        <a:t>Length (mm)</a:t>
                      </a:r>
                      <a:endParaRPr sz="700"/>
                    </a:p>
                  </a:txBody>
                  <a:tcPr marT="43975" marB="43975" marR="55300" marL="55300"/>
                </a:tc>
                <a:tc>
                  <a:txBody>
                    <a:bodyPr/>
                    <a:lstStyle/>
                    <a:p>
                      <a:pPr indent="0" lvl="0" marL="0" rtl="0" algn="l">
                        <a:spcBef>
                          <a:spcPts val="0"/>
                        </a:spcBef>
                        <a:spcAft>
                          <a:spcPts val="0"/>
                        </a:spcAft>
                        <a:buNone/>
                      </a:pPr>
                      <a:r>
                        <a:rPr lang="en-GB" sz="700"/>
                        <a:t>Width (mm)</a:t>
                      </a:r>
                      <a:endParaRPr sz="700"/>
                    </a:p>
                  </a:txBody>
                  <a:tcPr marT="43975" marB="43975" marR="55300" marL="55300"/>
                </a:tc>
                <a:tc>
                  <a:txBody>
                    <a:bodyPr/>
                    <a:lstStyle/>
                    <a:p>
                      <a:pPr indent="0" lvl="0" marL="0" rtl="0" algn="l">
                        <a:spcBef>
                          <a:spcPts val="0"/>
                        </a:spcBef>
                        <a:spcAft>
                          <a:spcPts val="0"/>
                        </a:spcAft>
                        <a:buNone/>
                      </a:pPr>
                      <a:r>
                        <a:rPr lang="en-GB" sz="700"/>
                        <a:t>Height (mm)</a:t>
                      </a:r>
                      <a:endParaRPr sz="700"/>
                    </a:p>
                  </a:txBody>
                  <a:tcPr marT="43975" marB="43975" marR="55300" marL="55300"/>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r>
              <a:tr h="591700">
                <a:tc>
                  <a:txBody>
                    <a:bodyPr/>
                    <a:lstStyle/>
                    <a:p>
                      <a:pPr indent="0" lvl="0" marL="0" rtl="0" algn="l">
                        <a:spcBef>
                          <a:spcPts val="0"/>
                        </a:spcBef>
                        <a:spcAft>
                          <a:spcPts val="0"/>
                        </a:spcAft>
                        <a:buNone/>
                      </a:pPr>
                      <a:r>
                        <a:rPr lang="en-GB" sz="700"/>
                        <a:t>Middle Wood panels</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15 mm (thickness)</a:t>
                      </a:r>
                      <a:endParaRPr sz="700"/>
                    </a:p>
                  </a:txBody>
                  <a:tcPr marT="43975" marB="43975" marR="55300" marL="55300"/>
                </a:tc>
                <a:tc>
                  <a:txBody>
                    <a:bodyPr/>
                    <a:lstStyle/>
                    <a:p>
                      <a:pPr indent="0" lvl="0" marL="0" rtl="0" algn="l">
                        <a:spcBef>
                          <a:spcPts val="0"/>
                        </a:spcBef>
                        <a:spcAft>
                          <a:spcPts val="0"/>
                        </a:spcAft>
                        <a:buNone/>
                      </a:pPr>
                      <a:r>
                        <a:rPr lang="en-GB" sz="700"/>
                        <a:t>1020 mm</a:t>
                      </a:r>
                      <a:endParaRPr sz="700"/>
                    </a:p>
                  </a:txBody>
                  <a:tcPr marT="43975" marB="43975" marR="55300" marL="55300"/>
                </a:tc>
                <a:tc>
                  <a:txBody>
                    <a:bodyPr/>
                    <a:lstStyle/>
                    <a:p>
                      <a:pPr indent="0" lvl="0" marL="0" rtl="0" algn="l">
                        <a:spcBef>
                          <a:spcPts val="0"/>
                        </a:spcBef>
                        <a:spcAft>
                          <a:spcPts val="0"/>
                        </a:spcAft>
                        <a:buNone/>
                      </a:pPr>
                      <a:r>
                        <a:rPr lang="en-GB" sz="700"/>
                        <a:t>15 mm rubberwood</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Acrylic section (middle)</a:t>
                      </a:r>
                      <a:endParaRPr sz="700"/>
                    </a:p>
                  </a:txBody>
                  <a:tcPr marT="43975" marB="43975" marR="55300" marL="55300"/>
                </a:tc>
                <a:tc>
                  <a:txBody>
                    <a:bodyPr/>
                    <a:lstStyle/>
                    <a:p>
                      <a:pPr indent="0" lvl="0" marL="0" rtl="0" algn="l">
                        <a:spcBef>
                          <a:spcPts val="0"/>
                        </a:spcBef>
                        <a:spcAft>
                          <a:spcPts val="0"/>
                        </a:spcAft>
                        <a:buNone/>
                      </a:pPr>
                      <a:r>
                        <a:rPr lang="en-GB" sz="700"/>
                        <a:t>5 mm (thickness)</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440 mm</a:t>
                      </a:r>
                      <a:endParaRPr sz="700"/>
                    </a:p>
                  </a:txBody>
                  <a:tcPr marT="43975" marB="43975" marR="55300" marL="55300"/>
                </a:tc>
                <a:tc>
                  <a:txBody>
                    <a:bodyPr/>
                    <a:lstStyle/>
                    <a:p>
                      <a:pPr indent="0" lvl="0" marL="0" rtl="0" algn="l">
                        <a:spcBef>
                          <a:spcPts val="0"/>
                        </a:spcBef>
                        <a:spcAft>
                          <a:spcPts val="0"/>
                        </a:spcAft>
                        <a:buNone/>
                      </a:pPr>
                      <a:r>
                        <a:rPr lang="en-GB" sz="700"/>
                        <a:t>5 mm </a:t>
                      </a:r>
                      <a:r>
                        <a:rPr lang="en-GB" sz="700">
                          <a:solidFill>
                            <a:schemeClr val="dk1"/>
                          </a:solidFill>
                        </a:rPr>
                        <a:t>acrylic</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Acrylic</a:t>
                      </a:r>
                      <a:endParaRPr sz="700"/>
                    </a:p>
                  </a:txBody>
                  <a:tcPr marT="43975" marB="43975" marR="55300" marL="55300"/>
                </a:tc>
              </a:tr>
              <a:tr h="591700">
                <a:tc>
                  <a:txBody>
                    <a:bodyPr/>
                    <a:lstStyle/>
                    <a:p>
                      <a:pPr indent="0" lvl="0" marL="0" rtl="0" algn="l">
                        <a:spcBef>
                          <a:spcPts val="0"/>
                        </a:spcBef>
                        <a:spcAft>
                          <a:spcPts val="0"/>
                        </a:spcAft>
                        <a:buNone/>
                      </a:pPr>
                      <a:r>
                        <a:rPr lang="en-GB" sz="700"/>
                        <a:t>Acrylic section (top)</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5 mm (thickness)</a:t>
                      </a:r>
                      <a:endParaRPr sz="700"/>
                    </a:p>
                  </a:txBody>
                  <a:tcPr marT="43975" marB="43975" marR="55300" marL="55300"/>
                </a:tc>
                <a:tc>
                  <a:txBody>
                    <a:bodyPr/>
                    <a:lstStyle/>
                    <a:p>
                      <a:pPr indent="0" lvl="0" marL="0" rtl="0" algn="l">
                        <a:spcBef>
                          <a:spcPts val="0"/>
                        </a:spcBef>
                        <a:spcAft>
                          <a:spcPts val="0"/>
                        </a:spcAft>
                        <a:buNone/>
                      </a:pPr>
                      <a:r>
                        <a:rPr lang="en-GB" sz="700"/>
                        <a:t>5 mm </a:t>
                      </a:r>
                      <a:r>
                        <a:rPr lang="en-GB" sz="700">
                          <a:solidFill>
                            <a:schemeClr val="dk1"/>
                          </a:solidFill>
                        </a:rPr>
                        <a:t>acrylic</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Clr>
                          <a:schemeClr val="dk1"/>
                        </a:buClr>
                        <a:buSzPts val="300"/>
                        <a:buFont typeface="Arial"/>
                        <a:buNone/>
                      </a:pPr>
                      <a:r>
                        <a:rPr lang="en-GB" sz="700">
                          <a:solidFill>
                            <a:schemeClr val="dk1"/>
                          </a:solidFill>
                        </a:rPr>
                        <a:t>Acrylic</a:t>
                      </a:r>
                      <a:endParaRPr sz="700"/>
                    </a:p>
                  </a:txBody>
                  <a:tcPr marT="43975" marB="43975" marR="55300" marL="55300"/>
                </a:tc>
              </a:tr>
              <a:tr h="591700">
                <a:tc>
                  <a:txBody>
                    <a:bodyPr/>
                    <a:lstStyle/>
                    <a:p>
                      <a:pPr indent="0" lvl="0" marL="0" rtl="0" algn="l">
                        <a:spcBef>
                          <a:spcPts val="0"/>
                        </a:spcBef>
                        <a:spcAft>
                          <a:spcPts val="0"/>
                        </a:spcAft>
                        <a:buNone/>
                      </a:pPr>
                      <a:r>
                        <a:rPr lang="en-GB" sz="700"/>
                        <a:t>Bottom wood panel</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15 mm (thickness)</a:t>
                      </a:r>
                      <a:endParaRPr sz="700"/>
                    </a:p>
                  </a:txBody>
                  <a:tcPr marT="43975" marB="43975" marR="55300" marL="55300"/>
                </a:tc>
                <a:tc>
                  <a:txBody>
                    <a:bodyPr/>
                    <a:lstStyle/>
                    <a:p>
                      <a:pPr indent="0" lvl="0" marL="0" rtl="0" algn="l">
                        <a:spcBef>
                          <a:spcPts val="0"/>
                        </a:spcBef>
                        <a:spcAft>
                          <a:spcPts val="0"/>
                        </a:spcAft>
                        <a:buNone/>
                      </a:pPr>
                      <a:r>
                        <a:rPr lang="en-GB" sz="700"/>
                        <a:t>15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Top wood panel (top)</a:t>
                      </a:r>
                      <a:endParaRPr sz="700"/>
                    </a:p>
                  </a:txBody>
                  <a:tcPr marT="43975" marB="43975" marR="55300" marL="55300"/>
                </a:tc>
                <a:tc>
                  <a:txBody>
                    <a:bodyPr/>
                    <a:lstStyle/>
                    <a:p>
                      <a:pPr indent="0" lvl="0" marL="0" rtl="0" algn="l">
                        <a:spcBef>
                          <a:spcPts val="0"/>
                        </a:spcBef>
                        <a:spcAft>
                          <a:spcPts val="0"/>
                        </a:spcAft>
                        <a:buNone/>
                      </a:pPr>
                      <a:r>
                        <a:rPr lang="en-GB" sz="700"/>
                        <a:t>496 mm</a:t>
                      </a:r>
                      <a:endParaRPr sz="700"/>
                    </a:p>
                  </a:txBody>
                  <a:tcPr marT="43975" marB="43975" marR="55300" marL="55300"/>
                </a:tc>
                <a:tc>
                  <a:txBody>
                    <a:bodyPr/>
                    <a:lstStyle/>
                    <a:p>
                      <a:pPr indent="0" lvl="0" marL="0" rtl="0" algn="l">
                        <a:spcBef>
                          <a:spcPts val="0"/>
                        </a:spcBef>
                        <a:spcAft>
                          <a:spcPts val="0"/>
                        </a:spcAft>
                        <a:buNone/>
                      </a:pPr>
                      <a:r>
                        <a:rPr lang="en-GB" sz="700"/>
                        <a:t>496 mm</a:t>
                      </a:r>
                      <a:endParaRPr sz="700"/>
                    </a:p>
                  </a:txBody>
                  <a:tcPr marT="43975" marB="43975" marR="55300" marL="55300"/>
                </a:tc>
                <a:tc>
                  <a:txBody>
                    <a:bodyPr/>
                    <a:lstStyle/>
                    <a:p>
                      <a:pPr indent="0" lvl="0" marL="0" rtl="0" algn="l">
                        <a:spcBef>
                          <a:spcPts val="0"/>
                        </a:spcBef>
                        <a:spcAft>
                          <a:spcPts val="0"/>
                        </a:spcAft>
                        <a:buNone/>
                      </a:pPr>
                      <a:r>
                        <a:rPr lang="en-GB" sz="700"/>
                        <a:t>18 mm (thickness)</a:t>
                      </a:r>
                      <a:endParaRPr sz="700"/>
                    </a:p>
                  </a:txBody>
                  <a:tcPr marT="43975" marB="43975" marR="55300" marL="55300"/>
                </a:tc>
                <a:tc>
                  <a:txBody>
                    <a:bodyPr/>
                    <a:lstStyle/>
                    <a:p>
                      <a:pPr indent="0" lvl="0" marL="0" rtl="0" algn="l">
                        <a:spcBef>
                          <a:spcPts val="0"/>
                        </a:spcBef>
                        <a:spcAft>
                          <a:spcPts val="0"/>
                        </a:spcAft>
                        <a:buNone/>
                      </a:pPr>
                      <a:r>
                        <a:rPr lang="en-GB" sz="700"/>
                        <a:t>18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Top wood panel (bottom)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18 mm (thickness)</a:t>
                      </a:r>
                      <a:endParaRPr sz="700"/>
                    </a:p>
                  </a:txBody>
                  <a:tcPr marT="43975" marB="43975" marR="55300" marL="55300"/>
                </a:tc>
                <a:tc>
                  <a:txBody>
                    <a:bodyPr/>
                    <a:lstStyle/>
                    <a:p>
                      <a:pPr indent="0" lvl="0" marL="0" rtl="0" algn="l">
                        <a:spcBef>
                          <a:spcPts val="0"/>
                        </a:spcBef>
                        <a:spcAft>
                          <a:spcPts val="0"/>
                        </a:spcAft>
                        <a:buNone/>
                      </a:pPr>
                      <a:r>
                        <a:rPr lang="en-GB" sz="700"/>
                        <a:t>18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bl>
          </a:graphicData>
        </a:graphic>
      </p:graphicFrame>
      <p:sp>
        <p:nvSpPr>
          <p:cNvPr id="298" name="Google Shape;298;p18"/>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9"/>
          <p:cNvSpPr txBox="1"/>
          <p:nvPr>
            <p:ph type="title"/>
          </p:nvPr>
        </p:nvSpPr>
        <p:spPr>
          <a:xfrm>
            <a:off x="311700" y="139046"/>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00"/>
              <a:t>Component list and details</a:t>
            </a:r>
            <a:endParaRPr sz="2300"/>
          </a:p>
        </p:txBody>
      </p:sp>
      <p:graphicFrame>
        <p:nvGraphicFramePr>
          <p:cNvPr id="304" name="Google Shape;304;p19"/>
          <p:cNvGraphicFramePr/>
          <p:nvPr/>
        </p:nvGraphicFramePr>
        <p:xfrm>
          <a:off x="397132" y="668999"/>
          <a:ext cx="3000000" cy="3000000"/>
        </p:xfrm>
        <a:graphic>
          <a:graphicData uri="http://schemas.openxmlformats.org/drawingml/2006/table">
            <a:tbl>
              <a:tblPr>
                <a:noFill/>
                <a:tableStyleId>{9D9E9B1B-72DE-4D9F-9966-3FE6597B5F1D}</a:tableStyleId>
              </a:tblPr>
              <a:tblGrid>
                <a:gridCol w="881300"/>
                <a:gridCol w="900650"/>
                <a:gridCol w="656325"/>
                <a:gridCol w="723050"/>
                <a:gridCol w="595725"/>
                <a:gridCol w="591975"/>
                <a:gridCol w="869850"/>
                <a:gridCol w="3130825"/>
              </a:tblGrid>
              <a:tr h="278925">
                <a:tc>
                  <a:txBody>
                    <a:bodyPr/>
                    <a:lstStyle/>
                    <a:p>
                      <a:pPr indent="0" lvl="0" marL="0" rtl="0" algn="l">
                        <a:spcBef>
                          <a:spcPts val="0"/>
                        </a:spcBef>
                        <a:spcAft>
                          <a:spcPts val="0"/>
                        </a:spcAft>
                        <a:buNone/>
                      </a:pPr>
                      <a:r>
                        <a:rPr lang="en-GB" sz="700"/>
                        <a:t>Component</a:t>
                      </a:r>
                      <a:endParaRPr sz="700"/>
                    </a:p>
                  </a:txBody>
                  <a:tcPr marT="43975" marB="43975" marR="55300" marL="55300"/>
                </a:tc>
                <a:tc>
                  <a:txBody>
                    <a:bodyPr/>
                    <a:lstStyle/>
                    <a:p>
                      <a:pPr indent="0" lvl="0" marL="0" rtl="0" algn="l">
                        <a:spcBef>
                          <a:spcPts val="0"/>
                        </a:spcBef>
                        <a:spcAft>
                          <a:spcPts val="0"/>
                        </a:spcAft>
                        <a:buNone/>
                      </a:pPr>
                      <a:r>
                        <a:rPr lang="en-GB" sz="700"/>
                        <a:t>Length (mm)</a:t>
                      </a:r>
                      <a:endParaRPr sz="700"/>
                    </a:p>
                  </a:txBody>
                  <a:tcPr marT="43975" marB="43975" marR="55300" marL="55300"/>
                </a:tc>
                <a:tc>
                  <a:txBody>
                    <a:bodyPr/>
                    <a:lstStyle/>
                    <a:p>
                      <a:pPr indent="0" lvl="0" marL="0" rtl="0" algn="l">
                        <a:spcBef>
                          <a:spcPts val="0"/>
                        </a:spcBef>
                        <a:spcAft>
                          <a:spcPts val="0"/>
                        </a:spcAft>
                        <a:buNone/>
                      </a:pPr>
                      <a:r>
                        <a:rPr lang="en-GB" sz="700"/>
                        <a:t>Width (mm)</a:t>
                      </a:r>
                      <a:endParaRPr sz="700"/>
                    </a:p>
                  </a:txBody>
                  <a:tcPr marT="43975" marB="43975" marR="55300" marL="55300"/>
                </a:tc>
                <a:tc>
                  <a:txBody>
                    <a:bodyPr/>
                    <a:lstStyle/>
                    <a:p>
                      <a:pPr indent="0" lvl="0" marL="0" rtl="0" algn="l">
                        <a:spcBef>
                          <a:spcPts val="0"/>
                        </a:spcBef>
                        <a:spcAft>
                          <a:spcPts val="0"/>
                        </a:spcAft>
                        <a:buNone/>
                      </a:pPr>
                      <a:r>
                        <a:rPr lang="en-GB" sz="700"/>
                        <a:t>Height (mm)</a:t>
                      </a:r>
                      <a:endParaRPr sz="700"/>
                    </a:p>
                  </a:txBody>
                  <a:tcPr marT="43975" marB="43975" marR="55300" marL="55300"/>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c>
                  <a:txBody>
                    <a:bodyPr/>
                    <a:lstStyle/>
                    <a:p>
                      <a:pPr indent="0" lvl="0" marL="0" rtl="0" algn="l">
                        <a:spcBef>
                          <a:spcPts val="0"/>
                        </a:spcBef>
                        <a:spcAft>
                          <a:spcPts val="0"/>
                        </a:spcAft>
                        <a:buNone/>
                      </a:pPr>
                      <a:r>
                        <a:rPr lang="en-GB" sz="700"/>
                        <a:t>Details</a:t>
                      </a:r>
                      <a:endParaRPr sz="700"/>
                    </a:p>
                  </a:txBody>
                  <a:tcPr marT="43975" marB="43975" marR="55300" marL="55300"/>
                </a:tc>
              </a:tr>
              <a:tr h="270225">
                <a:tc>
                  <a:txBody>
                    <a:bodyPr/>
                    <a:lstStyle/>
                    <a:p>
                      <a:pPr indent="0" lvl="0" marL="0" rtl="0" algn="l">
                        <a:spcBef>
                          <a:spcPts val="0"/>
                        </a:spcBef>
                        <a:spcAft>
                          <a:spcPts val="0"/>
                        </a:spcAft>
                        <a:buNone/>
                      </a:pPr>
                      <a:r>
                        <a:rPr lang="en-GB" sz="700"/>
                        <a:t>Jumper wires</a:t>
                      </a:r>
                      <a:endParaRPr sz="700"/>
                    </a:p>
                  </a:txBody>
                  <a:tcPr marT="43975" marB="43975" marR="55300" marL="55300"/>
                </a:tc>
                <a:tc>
                  <a:txBody>
                    <a:bodyPr/>
                    <a:lstStyle/>
                    <a:p>
                      <a:pPr indent="0" lvl="0" marL="0" rtl="0" algn="l">
                        <a:spcBef>
                          <a:spcPts val="0"/>
                        </a:spcBef>
                        <a:spcAft>
                          <a:spcPts val="0"/>
                        </a:spcAft>
                        <a:buNone/>
                      </a:pPr>
                      <a:r>
                        <a:rPr lang="en-GB" sz="700"/>
                        <a:t>10mm - 20mm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80-100</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Jumper wire is needed to connect all components together. Will be purchased from local electrical store.</a:t>
                      </a:r>
                      <a:endParaRPr sz="700"/>
                    </a:p>
                  </a:txBody>
                  <a:tcPr marT="43975" marB="43975" marR="55300" marL="55300"/>
                </a:tc>
              </a:tr>
              <a:tr h="235475">
                <a:tc>
                  <a:txBody>
                    <a:bodyPr/>
                    <a:lstStyle/>
                    <a:p>
                      <a:pPr indent="0" lvl="0" marL="0" rtl="0" algn="l">
                        <a:spcBef>
                          <a:spcPts val="0"/>
                        </a:spcBef>
                        <a:spcAft>
                          <a:spcPts val="0"/>
                        </a:spcAft>
                        <a:buNone/>
                      </a:pPr>
                      <a:r>
                        <a:rPr lang="en-GB" sz="700"/>
                        <a:t>Copper wires</a:t>
                      </a:r>
                      <a:endParaRPr sz="700"/>
                    </a:p>
                  </a:txBody>
                  <a:tcPr marT="43975" marB="43975" marR="55300" marL="55300"/>
                </a:tc>
                <a:tc>
                  <a:txBody>
                    <a:bodyPr/>
                    <a:lstStyle/>
                    <a:p>
                      <a:pPr indent="0" lvl="0" marL="0" rtl="0" algn="l">
                        <a:spcBef>
                          <a:spcPts val="0"/>
                        </a:spcBef>
                        <a:spcAft>
                          <a:spcPts val="0"/>
                        </a:spcAft>
                        <a:buNone/>
                      </a:pPr>
                      <a:r>
                        <a:rPr lang="en-GB" sz="700"/>
                        <a:t>500mm - 1000mm </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10-20</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I need to cut out a few longer copper wires for longer electrical connections. These custom cut-out copper wire will be 1m in length.</a:t>
                      </a:r>
                      <a:endParaRPr sz="700"/>
                    </a:p>
                  </a:txBody>
                  <a:tcPr marT="43975" marB="43975" marR="55300" marL="55300"/>
                </a:tc>
              </a:tr>
              <a:tr h="226775">
                <a:tc>
                  <a:txBody>
                    <a:bodyPr/>
                    <a:lstStyle/>
                    <a:p>
                      <a:pPr indent="0" lvl="0" marL="0" rtl="0" algn="l">
                        <a:spcBef>
                          <a:spcPts val="0"/>
                        </a:spcBef>
                        <a:spcAft>
                          <a:spcPts val="0"/>
                        </a:spcAft>
                        <a:buNone/>
                      </a:pPr>
                      <a:r>
                        <a:rPr lang="en-GB" sz="700"/>
                        <a:t>DC motor</a:t>
                      </a:r>
                      <a:endParaRPr sz="700"/>
                    </a:p>
                  </a:txBody>
                  <a:tcPr marT="43975" marB="43975" marR="55300" marL="55300"/>
                </a:tc>
                <a:tc>
                  <a:txBody>
                    <a:bodyPr/>
                    <a:lstStyle/>
                    <a:p>
                      <a:pPr indent="0" lvl="0" marL="0" rtl="0" algn="l">
                        <a:spcBef>
                          <a:spcPts val="0"/>
                        </a:spcBef>
                        <a:spcAft>
                          <a:spcPts val="0"/>
                        </a:spcAft>
                        <a:buNone/>
                      </a:pPr>
                      <a:r>
                        <a:rPr lang="en-GB" sz="700"/>
                        <a:t>80mm</a:t>
                      </a:r>
                      <a:endParaRPr sz="700"/>
                    </a:p>
                  </a:txBody>
                  <a:tcPr marT="43975" marB="43975" marR="55300" marL="55300"/>
                </a:tc>
                <a:tc>
                  <a:txBody>
                    <a:bodyPr/>
                    <a:lstStyle/>
                    <a:p>
                      <a:pPr indent="0" lvl="0" marL="0" rtl="0" algn="l">
                        <a:spcBef>
                          <a:spcPts val="0"/>
                        </a:spcBef>
                        <a:spcAft>
                          <a:spcPts val="0"/>
                        </a:spcAft>
                        <a:buNone/>
                      </a:pPr>
                      <a:r>
                        <a:rPr lang="en-GB" sz="700"/>
                        <a:t>32mm</a:t>
                      </a:r>
                      <a:endParaRPr sz="700"/>
                    </a:p>
                  </a:txBody>
                  <a:tcPr marT="43975" marB="43975" marR="55300" marL="55300"/>
                </a:tc>
                <a:tc>
                  <a:txBody>
                    <a:bodyPr/>
                    <a:lstStyle/>
                    <a:p>
                      <a:pPr indent="0" lvl="0" marL="0" rtl="0" algn="l">
                        <a:spcBef>
                          <a:spcPts val="0"/>
                        </a:spcBef>
                        <a:spcAft>
                          <a:spcPts val="0"/>
                        </a:spcAft>
                        <a:buNone/>
                      </a:pPr>
                      <a:r>
                        <a:rPr lang="en-GB" sz="700"/>
                        <a:t>34mm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My teacher have purchased a 30 MYR, 5 Nm, High torque low speed motor. A Y370 6V DC motor.</a:t>
                      </a:r>
                      <a:endParaRPr sz="700"/>
                    </a:p>
                  </a:txBody>
                  <a:tcPr marT="43975" marB="43975" marR="55300" marL="55300"/>
                </a:tc>
              </a:tr>
              <a:tr h="235475">
                <a:tc>
                  <a:txBody>
                    <a:bodyPr/>
                    <a:lstStyle/>
                    <a:p>
                      <a:pPr indent="0" lvl="0" marL="0" rtl="0" algn="l">
                        <a:spcBef>
                          <a:spcPts val="0"/>
                        </a:spcBef>
                        <a:spcAft>
                          <a:spcPts val="0"/>
                        </a:spcAft>
                        <a:buNone/>
                      </a:pPr>
                      <a:r>
                        <a:rPr lang="en-GB" sz="700"/>
                        <a:t>Arduino Mega Chip</a:t>
                      </a:r>
                      <a:endParaRPr sz="700"/>
                    </a:p>
                  </a:txBody>
                  <a:tcPr marT="43975" marB="43975" marR="55300" marL="55300"/>
                </a:tc>
                <a:tc>
                  <a:txBody>
                    <a:bodyPr/>
                    <a:lstStyle/>
                    <a:p>
                      <a:pPr indent="0" lvl="0" marL="0" rtl="0" algn="l">
                        <a:spcBef>
                          <a:spcPts val="0"/>
                        </a:spcBef>
                        <a:spcAft>
                          <a:spcPts val="0"/>
                        </a:spcAft>
                        <a:buNone/>
                      </a:pPr>
                      <a:r>
                        <a:rPr lang="en-GB" sz="700"/>
                        <a:t>100mm</a:t>
                      </a:r>
                      <a:endParaRPr sz="700"/>
                    </a:p>
                  </a:txBody>
                  <a:tcPr marT="43975" marB="43975" marR="55300" marL="55300"/>
                </a:tc>
                <a:tc>
                  <a:txBody>
                    <a:bodyPr/>
                    <a:lstStyle/>
                    <a:p>
                      <a:pPr indent="0" lvl="0" marL="0" rtl="0" algn="l">
                        <a:spcBef>
                          <a:spcPts val="0"/>
                        </a:spcBef>
                        <a:spcAft>
                          <a:spcPts val="0"/>
                        </a:spcAft>
                        <a:buNone/>
                      </a:pPr>
                      <a:r>
                        <a:rPr lang="en-GB" sz="700"/>
                        <a:t>50mm</a:t>
                      </a:r>
                      <a:endParaRPr sz="700"/>
                    </a:p>
                  </a:txBody>
                  <a:tcPr marT="43975" marB="43975" marR="55300" marL="55300"/>
                </a:tc>
                <a:tc>
                  <a:txBody>
                    <a:bodyPr/>
                    <a:lstStyle/>
                    <a:p>
                      <a:pPr indent="0" lvl="0" marL="0" rtl="0" algn="l">
                        <a:spcBef>
                          <a:spcPts val="0"/>
                        </a:spcBef>
                        <a:spcAft>
                          <a:spcPts val="0"/>
                        </a:spcAft>
                        <a:buNone/>
                      </a:pPr>
                      <a:r>
                        <a:rPr lang="en-GB" sz="700"/>
                        <a:t>10mm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Arduino Mega chip is needed to handle all computational processing. Will be purchased from local electrical store.</a:t>
                      </a:r>
                      <a:endParaRPr sz="700"/>
                    </a:p>
                  </a:txBody>
                  <a:tcPr marT="43975" marB="43975" marR="55300" marL="55300"/>
                </a:tc>
              </a:tr>
              <a:tr h="226775">
                <a:tc>
                  <a:txBody>
                    <a:bodyPr/>
                    <a:lstStyle/>
                    <a:p>
                      <a:pPr indent="0" lvl="0" marL="0" rtl="0" algn="l">
                        <a:spcBef>
                          <a:spcPts val="0"/>
                        </a:spcBef>
                        <a:spcAft>
                          <a:spcPts val="0"/>
                        </a:spcAft>
                        <a:buNone/>
                      </a:pPr>
                      <a:r>
                        <a:rPr lang="en-GB" sz="700"/>
                        <a:t>iKEA harte lamp</a:t>
                      </a:r>
                      <a:endParaRPr sz="700"/>
                    </a:p>
                  </a:txBody>
                  <a:tcPr marT="43975" marB="43975" marR="55300" marL="55300"/>
                </a:tc>
                <a:tc>
                  <a:txBody>
                    <a:bodyPr/>
                    <a:lstStyle/>
                    <a:p>
                      <a:pPr indent="0" lvl="0" marL="0" rtl="0" algn="l">
                        <a:spcBef>
                          <a:spcPts val="0"/>
                        </a:spcBef>
                        <a:spcAft>
                          <a:spcPts val="0"/>
                        </a:spcAft>
                        <a:buNone/>
                      </a:pPr>
                      <a:r>
                        <a:rPr lang="en-GB" sz="700"/>
                        <a:t>175mm</a:t>
                      </a:r>
                      <a:endParaRPr sz="700"/>
                    </a:p>
                  </a:txBody>
                  <a:tcPr marT="43975" marB="43975" marR="55300" marL="55300"/>
                </a:tc>
                <a:tc>
                  <a:txBody>
                    <a:bodyPr/>
                    <a:lstStyle/>
                    <a:p>
                      <a:pPr indent="0" lvl="0" marL="0" rtl="0" algn="l">
                        <a:spcBef>
                          <a:spcPts val="0"/>
                        </a:spcBef>
                        <a:spcAft>
                          <a:spcPts val="0"/>
                        </a:spcAft>
                        <a:buNone/>
                      </a:pPr>
                      <a:r>
                        <a:rPr lang="en-GB" sz="700"/>
                        <a:t>200mm</a:t>
                      </a:r>
                      <a:endParaRPr sz="700"/>
                    </a:p>
                  </a:txBody>
                  <a:tcPr marT="43975" marB="43975" marR="55300" marL="55300"/>
                </a:tc>
                <a:tc>
                  <a:txBody>
                    <a:bodyPr/>
                    <a:lstStyle/>
                    <a:p>
                      <a:pPr indent="0" lvl="0" marL="0" rtl="0" algn="l">
                        <a:spcBef>
                          <a:spcPts val="0"/>
                        </a:spcBef>
                        <a:spcAft>
                          <a:spcPts val="0"/>
                        </a:spcAft>
                        <a:buNone/>
                      </a:pPr>
                      <a:r>
                        <a:rPr lang="en-GB" sz="700"/>
                        <a:t>325mm</a:t>
                      </a:r>
                      <a:endParaRPr sz="700"/>
                    </a:p>
                  </a:txBody>
                  <a:tcPr marT="43975" marB="43975" marR="55300" marL="55300"/>
                </a:tc>
                <a:tc>
                  <a:txBody>
                    <a:bodyPr/>
                    <a:lstStyle/>
                    <a:p>
                      <a:pPr indent="0" lvl="0" marL="0" rtl="0" algn="l">
                        <a:spcBef>
                          <a:spcPts val="0"/>
                        </a:spcBef>
                        <a:spcAft>
                          <a:spcPts val="0"/>
                        </a:spcAft>
                        <a:buNone/>
                      </a:pPr>
                      <a:r>
                        <a:rPr lang="en-GB" sz="700"/>
                        <a:t>Ø 15 mm</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4x ikea harte lamps will be purchased online to light up the display case.</a:t>
                      </a:r>
                      <a:endParaRPr sz="700"/>
                    </a:p>
                  </a:txBody>
                  <a:tcPr marT="43975" marB="43975" marR="55300" marL="55300"/>
                </a:tc>
              </a:tr>
              <a:tr h="244150">
                <a:tc>
                  <a:txBody>
                    <a:bodyPr/>
                    <a:lstStyle/>
                    <a:p>
                      <a:pPr indent="0" lvl="0" marL="0" rtl="0" algn="l">
                        <a:spcBef>
                          <a:spcPts val="0"/>
                        </a:spcBef>
                        <a:spcAft>
                          <a:spcPts val="0"/>
                        </a:spcAft>
                        <a:buNone/>
                      </a:pPr>
                      <a:r>
                        <a:rPr lang="en-GB" sz="700"/>
                        <a:t>Extension cable</a:t>
                      </a:r>
                      <a:endParaRPr sz="700"/>
                    </a:p>
                  </a:txBody>
                  <a:tcPr marT="43975" marB="43975" marR="55300" marL="55300"/>
                </a:tc>
                <a:tc>
                  <a:txBody>
                    <a:bodyPr/>
                    <a:lstStyle/>
                    <a:p>
                      <a:pPr indent="0" lvl="0" marL="0" rtl="0" algn="l">
                        <a:spcBef>
                          <a:spcPts val="0"/>
                        </a:spcBef>
                        <a:spcAft>
                          <a:spcPts val="0"/>
                        </a:spcAft>
                        <a:buNone/>
                      </a:pPr>
                      <a:r>
                        <a:rPr lang="en-GB" sz="700"/>
                        <a:t>2000mm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Extension cable will be purchased from local electrical store to supply electricity to all electronic components.</a:t>
                      </a:r>
                      <a:endParaRPr sz="700"/>
                    </a:p>
                  </a:txBody>
                  <a:tcPr marT="43975" marB="43975" marR="55300" marL="55300"/>
                </a:tc>
              </a:tr>
              <a:tr h="244150">
                <a:tc>
                  <a:txBody>
                    <a:bodyPr/>
                    <a:lstStyle/>
                    <a:p>
                      <a:pPr indent="0" lvl="0" marL="0" rtl="0" algn="l">
                        <a:spcBef>
                          <a:spcPts val="0"/>
                        </a:spcBef>
                        <a:spcAft>
                          <a:spcPts val="0"/>
                        </a:spcAft>
                        <a:buNone/>
                      </a:pPr>
                      <a:r>
                        <a:rPr lang="en-GB" sz="700"/>
                        <a:t>USB cable &amp; port (For Arduino chip)</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500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 USB cable port and cable is needed to supply electricity to Arduino chip. Will be purchased from local electrical store.</a:t>
                      </a:r>
                      <a:endParaRPr sz="700"/>
                    </a:p>
                  </a:txBody>
                  <a:tcPr marT="43975" marB="43975" marR="55300" marL="55300">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8 channel relay board</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 channel relay board will allow the Arduino board to control the 4x iKEA lamps.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ON/OFF buttons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4x ON/OFF buttons will be purchased to turn the ikea lamps on or off. Will be purchased at local electrical store.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Potentiometer and knob</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 potentiometer knob will be purchased from local electrical store. The knob will control the speed of the DC motor.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Display spinner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386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386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Black acrylic (Not clear)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Display spinner will be cut out by a laser cutting machine. Will consist of 3 layers of 5mm acrylic joining together to form a thickness of 15 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solidFill>
                            <a:schemeClr val="dk1"/>
                          </a:solidFill>
                        </a:rPr>
                        <a:t>Lock mechanism – gym pin</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I will be purchasing gym pins on an online platform for the lock mechanism. 4 of them will be needed to secure the acrylic case onto the top wood panel.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05" name="Google Shape;305;p19"/>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0"/>
          <p:cNvSpPr txBox="1"/>
          <p:nvPr>
            <p:ph type="title"/>
          </p:nvPr>
        </p:nvSpPr>
        <p:spPr>
          <a:xfrm>
            <a:off x="311700" y="-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Component list and details</a:t>
            </a:r>
            <a:endParaRPr sz="2000"/>
          </a:p>
        </p:txBody>
      </p:sp>
      <p:graphicFrame>
        <p:nvGraphicFramePr>
          <p:cNvPr id="311" name="Google Shape;311;p20"/>
          <p:cNvGraphicFramePr/>
          <p:nvPr/>
        </p:nvGraphicFramePr>
        <p:xfrm>
          <a:off x="397117" y="423526"/>
          <a:ext cx="3000000" cy="3000000"/>
        </p:xfrm>
        <a:graphic>
          <a:graphicData uri="http://schemas.openxmlformats.org/drawingml/2006/table">
            <a:tbl>
              <a:tblPr>
                <a:noFill/>
                <a:tableStyleId>{9D9E9B1B-72DE-4D9F-9966-3FE6597B5F1D}</a:tableStyleId>
              </a:tblPr>
              <a:tblGrid>
                <a:gridCol w="910250"/>
                <a:gridCol w="794850"/>
                <a:gridCol w="723025"/>
                <a:gridCol w="724225"/>
                <a:gridCol w="637850"/>
                <a:gridCol w="566925"/>
                <a:gridCol w="955625"/>
                <a:gridCol w="3311225"/>
              </a:tblGrid>
              <a:tr h="293250">
                <a:tc>
                  <a:txBody>
                    <a:bodyPr/>
                    <a:lstStyle/>
                    <a:p>
                      <a:pPr indent="0" lvl="0" marL="0" rtl="0" algn="l">
                        <a:spcBef>
                          <a:spcPts val="0"/>
                        </a:spcBef>
                        <a:spcAft>
                          <a:spcPts val="0"/>
                        </a:spcAft>
                        <a:buNone/>
                      </a:pPr>
                      <a:r>
                        <a:rPr lang="en-GB" sz="700"/>
                        <a:t>Component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Length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Width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Height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c>
                  <a:txBody>
                    <a:bodyPr/>
                    <a:lstStyle/>
                    <a:p>
                      <a:pPr indent="0" lvl="0" marL="0" rtl="0" algn="l">
                        <a:spcBef>
                          <a:spcPts val="0"/>
                        </a:spcBef>
                        <a:spcAft>
                          <a:spcPts val="0"/>
                        </a:spcAft>
                        <a:buNone/>
                      </a:pPr>
                      <a:r>
                        <a:rPr lang="en-GB" sz="700"/>
                        <a:t>Details</a:t>
                      </a:r>
                      <a:endParaRPr sz="700"/>
                    </a:p>
                  </a:txBody>
                  <a:tcPr marT="43975" marB="43975" marR="55300" marL="55300"/>
                </a:tc>
              </a:tr>
              <a:tr h="395875">
                <a:tc>
                  <a:txBody>
                    <a:bodyPr/>
                    <a:lstStyle/>
                    <a:p>
                      <a:pPr indent="0" lvl="0" marL="0" rtl="0" algn="l">
                        <a:spcBef>
                          <a:spcPts val="0"/>
                        </a:spcBef>
                        <a:spcAft>
                          <a:spcPts val="0"/>
                        </a:spcAft>
                        <a:buNone/>
                      </a:pPr>
                      <a:r>
                        <a:rPr lang="en-GB" sz="700"/>
                        <a:t>Motion sensor holders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 Black.</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Motion sensors needs a holder to hold it securely to the display case. These pieces will be 3D printed using my school’s 3D printer.</a:t>
                      </a:r>
                      <a:endParaRPr sz="700"/>
                    </a:p>
                  </a:txBody>
                  <a:tcPr marT="43975" marB="43975" marR="55300" marL="55300">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PIR Motion sensors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24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 motion sensor will be attached on each side of the display case via the motion sensor holder. It will detect motion to meet specification; will be bought in electrical store.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Button panel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212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90 mm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1</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PLA (3d print) &amp; Laser Cut acrylic. Both black</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Button panels will hold the ON/OFF buttons and potentiometer knob in place. The inner layer of button panel will be laser cutted acrylic, and outside will be 3D printed.</a:t>
                      </a:r>
                      <a:endParaRPr sz="700"/>
                    </a:p>
                  </a:txBody>
                  <a:tcPr marT="43975" marB="43975" marR="55300" marL="55300">
                    <a:lnT cap="flat" cmpd="sng" w="9525">
                      <a:solidFill>
                        <a:srgbClr val="9E9E9E"/>
                      </a:solidFill>
                      <a:prstDash val="solid"/>
                      <a:round/>
                      <a:headEnd len="sm" w="sm" type="none"/>
                      <a:tailEnd len="sm" w="sm" type="none"/>
                    </a:lnT>
                  </a:tcPr>
                </a:tc>
              </a:tr>
              <a:tr h="395875">
                <a:tc>
                  <a:txBody>
                    <a:bodyPr/>
                    <a:lstStyle/>
                    <a:p>
                      <a:pPr indent="0" lvl="0" marL="0" rtl="0" algn="l">
                        <a:spcBef>
                          <a:spcPts val="0"/>
                        </a:spcBef>
                        <a:spcAft>
                          <a:spcPts val="0"/>
                        </a:spcAft>
                        <a:buNone/>
                      </a:pPr>
                      <a:r>
                        <a:rPr lang="en-GB" sz="700"/>
                        <a:t>Motor driver holder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driver holder will be 3d printed to hold the motor driver in place. The motor driver will be screwed onto the holder, which this holder is then screwed onto the top wood panel.</a:t>
                      </a:r>
                      <a:endParaRPr sz="700"/>
                    </a:p>
                  </a:txBody>
                  <a:tcPr marT="43975" marB="43975" marR="55300" marL="55300">
                    <a:lnB cap="flat" cmpd="sng" w="9525">
                      <a:solidFill>
                        <a:srgbClr val="9E9E9E"/>
                      </a:solidFill>
                      <a:prstDash val="solid"/>
                      <a:round/>
                      <a:headEnd len="sm" w="sm" type="none"/>
                      <a:tailEnd len="sm" w="sm" type="none"/>
                    </a:lnB>
                  </a:tcPr>
                </a:tc>
              </a:tr>
              <a:tr h="293250">
                <a:tc>
                  <a:txBody>
                    <a:bodyPr/>
                    <a:lstStyle/>
                    <a:p>
                      <a:pPr indent="0" lvl="0" marL="0" rtl="0" algn="l">
                        <a:spcBef>
                          <a:spcPts val="0"/>
                        </a:spcBef>
                        <a:spcAft>
                          <a:spcPts val="0"/>
                        </a:spcAft>
                        <a:buNone/>
                      </a:pPr>
                      <a:r>
                        <a:rPr lang="en-GB" sz="700"/>
                        <a:t>Motor driver – BTS 7690</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driver will be purchased online. Motor driver will allow the Arduino chip to control the speed of the DC motor.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Breadboard</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1</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A breadboard will be purchased at an electrical store. Used for prototyping and connecting the electrical components together, providing ground and power supply at 3.3V or 5V.</a:t>
                      </a:r>
                      <a:endParaRPr sz="700"/>
                    </a:p>
                  </a:txBody>
                  <a:tcPr marT="43975" marB="43975" marR="55300" marL="55300">
                    <a:lnT cap="flat" cmpd="sng" w="9525">
                      <a:solidFill>
                        <a:srgbClr val="9E9E9E"/>
                      </a:solidFill>
                      <a:prstDash val="solid"/>
                      <a:round/>
                      <a:headEnd len="sm" w="sm" type="none"/>
                      <a:tailEnd len="sm" w="sm" type="none"/>
                    </a:lnT>
                  </a:tcPr>
                </a:tc>
              </a:tr>
              <a:tr h="293250">
                <a:tc>
                  <a:txBody>
                    <a:bodyPr/>
                    <a:lstStyle/>
                    <a:p>
                      <a:pPr indent="0" lvl="0" marL="0" rtl="0" algn="l">
                        <a:spcBef>
                          <a:spcPts val="0"/>
                        </a:spcBef>
                        <a:spcAft>
                          <a:spcPts val="0"/>
                        </a:spcAft>
                        <a:buNone/>
                      </a:pPr>
                      <a:r>
                        <a:rPr lang="en-GB" sz="700"/>
                        <a:t>RTC</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28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8.4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RTC will be purchased at an electrical store. RTC tells Arduino time accurately, to meet specification.</a:t>
                      </a:r>
                      <a:endParaRPr sz="700"/>
                    </a:p>
                  </a:txBody>
                  <a:tcPr marT="43975" marB="43975" marR="55300" marL="55300"/>
                </a:tc>
              </a:tr>
              <a:tr h="293250">
                <a:tc>
                  <a:txBody>
                    <a:bodyPr/>
                    <a:lstStyle/>
                    <a:p>
                      <a:pPr indent="0" lvl="0" marL="0" rtl="0" algn="l">
                        <a:spcBef>
                          <a:spcPts val="0"/>
                        </a:spcBef>
                        <a:spcAft>
                          <a:spcPts val="0"/>
                        </a:spcAft>
                        <a:buNone/>
                      </a:pPr>
                      <a:r>
                        <a:rPr lang="en-GB" sz="700"/>
                        <a:t>AC/DC adapter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1200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AC/DC adapter is needed to provide the motor electricity at a high wattage of 12W. They are readily available at my school.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93250">
                <a:tc>
                  <a:txBody>
                    <a:bodyPr/>
                    <a:lstStyle/>
                    <a:p>
                      <a:pPr indent="0" lvl="0" marL="0" rtl="0" algn="l">
                        <a:spcBef>
                          <a:spcPts val="0"/>
                        </a:spcBef>
                        <a:spcAft>
                          <a:spcPts val="0"/>
                        </a:spcAft>
                        <a:buNone/>
                      </a:pPr>
                      <a:r>
                        <a:rPr lang="en-GB" sz="700"/>
                        <a:t>Solder (soldering iron)</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Soldering iron is needed to connect each respective electrical components securely.</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Motor flange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200 mm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200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flange will be 3D printed with my school’s 3d printer. A flange is needed to connect the DC motor’s axle to the display spinner.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8525">
                <a:tc>
                  <a:txBody>
                    <a:bodyPr/>
                    <a:lstStyle/>
                    <a:p>
                      <a:pPr indent="0" lvl="0" marL="0" rtl="0" algn="l">
                        <a:spcBef>
                          <a:spcPts val="0"/>
                        </a:spcBef>
                        <a:spcAft>
                          <a:spcPts val="0"/>
                        </a:spcAft>
                        <a:buNone/>
                      </a:pPr>
                      <a:r>
                        <a:rPr lang="en-GB" sz="700"/>
                        <a:t>Motor holder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holder will be 3d printed with my school’s 3d printer. The holder will hold the motor in place, which the motor will be screwed onto the holder, which is then screwed onto the top wood panel.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Lamp holders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75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Each iKEA lamps will be held by 2 lamp holders at an angle. These lamp holders will be 3d printed by the school’s 3d printer.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12" name="Google Shape;312;p20"/>
          <p:cNvSpPr txBox="1"/>
          <p:nvPr>
            <p:ph idx="12" type="sldNum"/>
          </p:nvPr>
        </p:nvSpPr>
        <p:spPr>
          <a:xfrm>
            <a:off x="8472458" y="476353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1"/>
          <p:cNvSpPr txBox="1"/>
          <p:nvPr>
            <p:ph type="title"/>
          </p:nvPr>
        </p:nvSpPr>
        <p:spPr>
          <a:xfrm>
            <a:off x="311694" y="10498"/>
            <a:ext cx="85206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700"/>
              <a:t>Manufacturing – Cutting out wood panels</a:t>
            </a:r>
            <a:endParaRPr b="1" sz="1700"/>
          </a:p>
          <a:p>
            <a:pPr indent="0" lvl="0" marL="0" rtl="0" algn="l">
              <a:spcBef>
                <a:spcPts val="0"/>
              </a:spcBef>
              <a:spcAft>
                <a:spcPts val="0"/>
              </a:spcAft>
              <a:buClr>
                <a:schemeClr val="dk1"/>
              </a:buClr>
              <a:buSzPct val="35294"/>
              <a:buFont typeface="Arial"/>
              <a:buNone/>
            </a:pPr>
            <a:r>
              <a:t/>
            </a:r>
            <a:endParaRPr b="1" sz="1700"/>
          </a:p>
          <a:p>
            <a:pPr indent="0" lvl="0" marL="0" rtl="0" algn="l">
              <a:spcBef>
                <a:spcPts val="0"/>
              </a:spcBef>
              <a:spcAft>
                <a:spcPts val="0"/>
              </a:spcAft>
              <a:buNone/>
            </a:pPr>
            <a:r>
              <a:t/>
            </a:r>
            <a:endParaRPr b="1" sz="1700"/>
          </a:p>
        </p:txBody>
      </p:sp>
      <p:sp>
        <p:nvSpPr>
          <p:cNvPr id="318" name="Google Shape;318;p21"/>
          <p:cNvSpPr txBox="1"/>
          <p:nvPr/>
        </p:nvSpPr>
        <p:spPr>
          <a:xfrm>
            <a:off x="4947270" y="335468"/>
            <a:ext cx="3885000" cy="4472700"/>
          </a:xfrm>
          <a:prstGeom prst="rect">
            <a:avLst/>
          </a:prstGeom>
          <a:noFill/>
          <a:ln>
            <a:noFill/>
          </a:ln>
        </p:spPr>
        <p:txBody>
          <a:bodyPr anchorCtr="0" anchor="t" bIns="51525" lIns="51525" spcFirstLastPara="1" rIns="51525" wrap="square" tIns="51525">
            <a:noAutofit/>
          </a:bodyPr>
          <a:lstStyle/>
          <a:p>
            <a:pPr indent="0" lvl="0" marL="0" rtl="0" algn="l">
              <a:spcBef>
                <a:spcPts val="0"/>
              </a:spcBef>
              <a:spcAft>
                <a:spcPts val="0"/>
              </a:spcAft>
              <a:buNone/>
            </a:pPr>
            <a:r>
              <a:rPr b="1" lang="en-GB" sz="900">
                <a:solidFill>
                  <a:schemeClr val="dk1"/>
                </a:solidFill>
              </a:rPr>
              <a:t>Introduction</a:t>
            </a:r>
            <a:endParaRPr b="1" sz="900">
              <a:solidFill>
                <a:schemeClr val="dk1"/>
              </a:solidFill>
            </a:endParaRPr>
          </a:p>
          <a:p>
            <a:pPr indent="0" lvl="0" marL="0" rtl="0" algn="l">
              <a:spcBef>
                <a:spcPts val="0"/>
              </a:spcBef>
              <a:spcAft>
                <a:spcPts val="0"/>
              </a:spcAft>
              <a:buNone/>
            </a:pPr>
            <a:r>
              <a:rPr lang="en-GB" sz="900">
                <a:solidFill>
                  <a:schemeClr val="dk1"/>
                </a:solidFill>
              </a:rPr>
              <a:t>In this page, I will be cutting out the rubberwood, for all the respective wood panels, as seen in Figure 92.1. In total I need to cut out, based on the orthographic blueprints of the wood panels, ie, figure 92.2 and 92.9:</a:t>
            </a:r>
            <a:endParaRPr sz="9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Top wood panel (Top): 496mm x 496mm x 18mm</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Top wood panel (Bottom): 550mm x 550mm x 18mm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These 2 pieces is needed for the top panel, as seen in the top arrow in figure 92.1, their dimensions are also included in orthographic figure 92.9.</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4x Middle wood panel: 1020mm x 550mm x 15mm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These 4 pieces are for the middle of the wood section, as seen in the 2 middle arrows in figure 92.1. Their dimensions are seen in figure 92.2, which they need to have 45 degree edge for mitre joints, and holes cut out after this stage for electronics to fit in them.</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Bottom wood panel: 550mm x 550mm x 18mm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This piece’s dimensions can be seen from the orthographic of figure 92.10. </a:t>
            </a:r>
            <a:endParaRPr sz="800">
              <a:solidFill>
                <a:schemeClr val="dk1"/>
              </a:solidFill>
            </a:endParaRPr>
          </a:p>
          <a:p>
            <a:pPr indent="0" lvl="0" marL="25400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en-GB" sz="900">
                <a:solidFill>
                  <a:schemeClr val="dk1"/>
                </a:solidFill>
              </a:rPr>
              <a:t>Method</a:t>
            </a:r>
            <a:endParaRPr b="1" sz="900">
              <a:solidFill>
                <a:schemeClr val="dk1"/>
              </a:solidFill>
            </a:endParaRPr>
          </a:p>
          <a:p>
            <a:pPr indent="0" lvl="0" marL="0" rtl="0" algn="l">
              <a:spcBef>
                <a:spcPts val="0"/>
              </a:spcBef>
              <a:spcAft>
                <a:spcPts val="0"/>
              </a:spcAft>
              <a:buNone/>
            </a:pPr>
            <a:r>
              <a:rPr lang="en-GB" sz="800">
                <a:solidFill>
                  <a:schemeClr val="dk1"/>
                </a:solidFill>
              </a:rPr>
              <a:t>For the middle wood panels, I need to use 15 mm rubberwood, which I got a big board from the school’s store room as seen in Figure 92.3. For the middle wood panels, since they will be joint via mitre joint, each edge needs to be 45 degree, as seen in the left diagram in Figure 92.2. Before cutting out the 45 degree edges, I marked out the 45 degree edges as seen in figure 92.6.</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GB" sz="800">
                <a:solidFill>
                  <a:schemeClr val="dk1"/>
                </a:solidFill>
              </a:rPr>
              <a:t>To achieve the 45 degree edge, I used a bench saw and track, adjusted to 45 degree, as seen in figure 92.4. To cut out 2 mitre joints for all 4 middle wood panels, I have asked the help of the DT assistant to hold the track of the track saw, whilst I push the track saw ahead. For the straight edges of middle wood panel, top and bottom wood panels, I have used the table saw to cut them out with the help of the DT assistant, as I am not qualified to use the table saw due to safety reasons after marking out. </a:t>
            </a:r>
            <a:endParaRPr sz="800">
              <a:solidFill>
                <a:schemeClr val="dk1"/>
              </a:solidFill>
            </a:endParaRPr>
          </a:p>
        </p:txBody>
      </p:sp>
      <p:sp>
        <p:nvSpPr>
          <p:cNvPr id="319" name="Google Shape;319;p21"/>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320" name="Google Shape;320;p21"/>
          <p:cNvSpPr txBox="1"/>
          <p:nvPr/>
        </p:nvSpPr>
        <p:spPr>
          <a:xfrm>
            <a:off x="636962" y="2021338"/>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92.1</a:t>
            </a:r>
            <a:endParaRPr sz="700"/>
          </a:p>
        </p:txBody>
      </p:sp>
      <p:sp>
        <p:nvSpPr>
          <p:cNvPr id="321" name="Google Shape;321;p21"/>
          <p:cNvSpPr txBox="1"/>
          <p:nvPr/>
        </p:nvSpPr>
        <p:spPr>
          <a:xfrm>
            <a:off x="636969" y="3429932"/>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92.3</a:t>
            </a:r>
            <a:endParaRPr sz="700"/>
          </a:p>
        </p:txBody>
      </p:sp>
      <p:pic>
        <p:nvPicPr>
          <p:cNvPr id="322" name="Google Shape;322;p21"/>
          <p:cNvPicPr preferRelativeResize="0"/>
          <p:nvPr/>
        </p:nvPicPr>
        <p:blipFill>
          <a:blip r:embed="rId3">
            <a:alphaModFix/>
          </a:blip>
          <a:stretch>
            <a:fillRect/>
          </a:stretch>
        </p:blipFill>
        <p:spPr>
          <a:xfrm>
            <a:off x="311693" y="349538"/>
            <a:ext cx="1090985" cy="1657471"/>
          </a:xfrm>
          <a:prstGeom prst="rect">
            <a:avLst/>
          </a:prstGeom>
          <a:noFill/>
          <a:ln>
            <a:noFill/>
          </a:ln>
        </p:spPr>
      </p:pic>
      <p:pic>
        <p:nvPicPr>
          <p:cNvPr id="323" name="Google Shape;323;p21"/>
          <p:cNvPicPr preferRelativeResize="0"/>
          <p:nvPr/>
        </p:nvPicPr>
        <p:blipFill>
          <a:blip r:embed="rId4">
            <a:alphaModFix/>
          </a:blip>
          <a:stretch>
            <a:fillRect/>
          </a:stretch>
        </p:blipFill>
        <p:spPr>
          <a:xfrm>
            <a:off x="1925532" y="349538"/>
            <a:ext cx="1931385" cy="998352"/>
          </a:xfrm>
          <a:prstGeom prst="rect">
            <a:avLst/>
          </a:prstGeom>
          <a:noFill/>
          <a:ln>
            <a:noFill/>
          </a:ln>
        </p:spPr>
      </p:pic>
      <p:pic>
        <p:nvPicPr>
          <p:cNvPr id="324" name="Google Shape;324;p21"/>
          <p:cNvPicPr preferRelativeResize="0"/>
          <p:nvPr/>
        </p:nvPicPr>
        <p:blipFill>
          <a:blip r:embed="rId5">
            <a:alphaModFix/>
          </a:blip>
          <a:stretch>
            <a:fillRect/>
          </a:stretch>
        </p:blipFill>
        <p:spPr>
          <a:xfrm>
            <a:off x="3282406" y="1571018"/>
            <a:ext cx="886583" cy="1182121"/>
          </a:xfrm>
          <a:prstGeom prst="rect">
            <a:avLst/>
          </a:prstGeom>
          <a:noFill/>
          <a:ln>
            <a:noFill/>
          </a:ln>
        </p:spPr>
      </p:pic>
      <p:pic>
        <p:nvPicPr>
          <p:cNvPr id="325" name="Google Shape;325;p21"/>
          <p:cNvPicPr preferRelativeResize="0"/>
          <p:nvPr/>
        </p:nvPicPr>
        <p:blipFill>
          <a:blip r:embed="rId6">
            <a:alphaModFix/>
          </a:blip>
          <a:stretch>
            <a:fillRect/>
          </a:stretch>
        </p:blipFill>
        <p:spPr>
          <a:xfrm>
            <a:off x="440175" y="2213311"/>
            <a:ext cx="981819" cy="1182111"/>
          </a:xfrm>
          <a:prstGeom prst="rect">
            <a:avLst/>
          </a:prstGeom>
          <a:noFill/>
          <a:ln>
            <a:noFill/>
          </a:ln>
        </p:spPr>
      </p:pic>
      <p:pic>
        <p:nvPicPr>
          <p:cNvPr id="326" name="Google Shape;326;p21"/>
          <p:cNvPicPr preferRelativeResize="0"/>
          <p:nvPr/>
        </p:nvPicPr>
        <p:blipFill>
          <a:blip r:embed="rId7">
            <a:alphaModFix/>
          </a:blip>
          <a:stretch>
            <a:fillRect/>
          </a:stretch>
        </p:blipFill>
        <p:spPr>
          <a:xfrm>
            <a:off x="1759600" y="2982924"/>
            <a:ext cx="1474145" cy="998358"/>
          </a:xfrm>
          <a:prstGeom prst="rect">
            <a:avLst/>
          </a:prstGeom>
          <a:noFill/>
          <a:ln>
            <a:noFill/>
          </a:ln>
        </p:spPr>
      </p:pic>
      <p:pic>
        <p:nvPicPr>
          <p:cNvPr id="327" name="Google Shape;327;p21"/>
          <p:cNvPicPr preferRelativeResize="0"/>
          <p:nvPr/>
        </p:nvPicPr>
        <p:blipFill rotWithShape="1">
          <a:blip r:embed="rId8">
            <a:alphaModFix/>
          </a:blip>
          <a:srcRect b="5258" l="0" r="0" t="0"/>
          <a:stretch/>
        </p:blipFill>
        <p:spPr>
          <a:xfrm>
            <a:off x="358972" y="3642098"/>
            <a:ext cx="1276969" cy="1274931"/>
          </a:xfrm>
          <a:prstGeom prst="rect">
            <a:avLst/>
          </a:prstGeom>
          <a:noFill/>
          <a:ln>
            <a:noFill/>
          </a:ln>
        </p:spPr>
      </p:pic>
      <p:pic>
        <p:nvPicPr>
          <p:cNvPr id="328" name="Google Shape;328;p21"/>
          <p:cNvPicPr preferRelativeResize="0"/>
          <p:nvPr/>
        </p:nvPicPr>
        <p:blipFill>
          <a:blip r:embed="rId9">
            <a:alphaModFix/>
          </a:blip>
          <a:stretch>
            <a:fillRect/>
          </a:stretch>
        </p:blipFill>
        <p:spPr>
          <a:xfrm>
            <a:off x="1925532" y="1574806"/>
            <a:ext cx="886583" cy="1174543"/>
          </a:xfrm>
          <a:prstGeom prst="rect">
            <a:avLst/>
          </a:prstGeom>
          <a:noFill/>
          <a:ln>
            <a:noFill/>
          </a:ln>
        </p:spPr>
      </p:pic>
      <p:pic>
        <p:nvPicPr>
          <p:cNvPr id="329" name="Google Shape;329;p21"/>
          <p:cNvPicPr preferRelativeResize="0"/>
          <p:nvPr/>
        </p:nvPicPr>
        <p:blipFill>
          <a:blip r:embed="rId10">
            <a:alphaModFix/>
          </a:blip>
          <a:stretch>
            <a:fillRect/>
          </a:stretch>
        </p:blipFill>
        <p:spPr>
          <a:xfrm>
            <a:off x="3311312" y="2987683"/>
            <a:ext cx="886583" cy="1174548"/>
          </a:xfrm>
          <a:prstGeom prst="rect">
            <a:avLst/>
          </a:prstGeom>
          <a:noFill/>
          <a:ln>
            <a:noFill/>
          </a:ln>
        </p:spPr>
      </p:pic>
      <p:sp>
        <p:nvSpPr>
          <p:cNvPr id="330" name="Google Shape;330;p21"/>
          <p:cNvSpPr txBox="1"/>
          <p:nvPr/>
        </p:nvSpPr>
        <p:spPr>
          <a:xfrm>
            <a:off x="2779051" y="1372520"/>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92.2</a:t>
            </a:r>
            <a:endParaRPr sz="700"/>
          </a:p>
        </p:txBody>
      </p:sp>
      <p:sp>
        <p:nvSpPr>
          <p:cNvPr id="331" name="Google Shape;331;p21"/>
          <p:cNvSpPr txBox="1"/>
          <p:nvPr/>
        </p:nvSpPr>
        <p:spPr>
          <a:xfrm>
            <a:off x="2168393" y="2783519"/>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92.4</a:t>
            </a:r>
            <a:endParaRPr sz="700"/>
          </a:p>
        </p:txBody>
      </p:sp>
      <p:sp>
        <p:nvSpPr>
          <p:cNvPr id="332" name="Google Shape;332;p21"/>
          <p:cNvSpPr txBox="1"/>
          <p:nvPr/>
        </p:nvSpPr>
        <p:spPr>
          <a:xfrm>
            <a:off x="3525275" y="2769261"/>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92.5</a:t>
            </a:r>
            <a:endParaRPr sz="700"/>
          </a:p>
        </p:txBody>
      </p:sp>
      <p:sp>
        <p:nvSpPr>
          <p:cNvPr id="333" name="Google Shape;333;p21"/>
          <p:cNvSpPr txBox="1"/>
          <p:nvPr/>
        </p:nvSpPr>
        <p:spPr>
          <a:xfrm>
            <a:off x="636969" y="4951545"/>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92.6</a:t>
            </a:r>
            <a:endParaRPr sz="700"/>
          </a:p>
        </p:txBody>
      </p:sp>
      <p:sp>
        <p:nvSpPr>
          <p:cNvPr id="334" name="Google Shape;334;p21"/>
          <p:cNvSpPr txBox="1"/>
          <p:nvPr/>
        </p:nvSpPr>
        <p:spPr>
          <a:xfrm>
            <a:off x="2136174" y="4003037"/>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92.7</a:t>
            </a:r>
            <a:endParaRPr sz="700"/>
          </a:p>
        </p:txBody>
      </p:sp>
      <p:sp>
        <p:nvSpPr>
          <p:cNvPr id="335" name="Google Shape;335;p21"/>
          <p:cNvSpPr txBox="1"/>
          <p:nvPr/>
        </p:nvSpPr>
        <p:spPr>
          <a:xfrm>
            <a:off x="3508092" y="4172359"/>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92.8</a:t>
            </a:r>
            <a:endParaRPr sz="700"/>
          </a:p>
        </p:txBody>
      </p:sp>
      <p:cxnSp>
        <p:nvCxnSpPr>
          <p:cNvPr id="336" name="Google Shape;336;p21"/>
          <p:cNvCxnSpPr/>
          <p:nvPr/>
        </p:nvCxnSpPr>
        <p:spPr>
          <a:xfrm flipH="1" rot="10800000">
            <a:off x="141998" y="1355365"/>
            <a:ext cx="513300" cy="234600"/>
          </a:xfrm>
          <a:prstGeom prst="straightConnector1">
            <a:avLst/>
          </a:prstGeom>
          <a:noFill/>
          <a:ln cap="flat" cmpd="sng" w="28575">
            <a:solidFill>
              <a:srgbClr val="EF4444"/>
            </a:solidFill>
            <a:prstDash val="solid"/>
            <a:round/>
            <a:headEnd len="med" w="med" type="none"/>
            <a:tailEnd len="med" w="med" type="triangle"/>
          </a:ln>
        </p:spPr>
      </p:cxnSp>
      <p:cxnSp>
        <p:nvCxnSpPr>
          <p:cNvPr id="337" name="Google Shape;337;p21"/>
          <p:cNvCxnSpPr/>
          <p:nvPr/>
        </p:nvCxnSpPr>
        <p:spPr>
          <a:xfrm rot="10800000">
            <a:off x="1265549" y="1372444"/>
            <a:ext cx="460200" cy="234900"/>
          </a:xfrm>
          <a:prstGeom prst="straightConnector1">
            <a:avLst/>
          </a:prstGeom>
          <a:noFill/>
          <a:ln cap="flat" cmpd="sng" w="28575">
            <a:solidFill>
              <a:srgbClr val="EF4444"/>
            </a:solidFill>
            <a:prstDash val="solid"/>
            <a:round/>
            <a:headEnd len="med" w="med" type="none"/>
            <a:tailEnd len="med" w="med" type="triangle"/>
          </a:ln>
        </p:spPr>
      </p:cxnSp>
      <p:cxnSp>
        <p:nvCxnSpPr>
          <p:cNvPr id="338" name="Google Shape;338;p21"/>
          <p:cNvCxnSpPr/>
          <p:nvPr/>
        </p:nvCxnSpPr>
        <p:spPr>
          <a:xfrm flipH="1">
            <a:off x="1245043" y="625559"/>
            <a:ext cx="524400" cy="173700"/>
          </a:xfrm>
          <a:prstGeom prst="straightConnector1">
            <a:avLst/>
          </a:prstGeom>
          <a:noFill/>
          <a:ln cap="flat" cmpd="sng" w="28575">
            <a:solidFill>
              <a:srgbClr val="EF4444"/>
            </a:solidFill>
            <a:prstDash val="solid"/>
            <a:round/>
            <a:headEnd len="med" w="med" type="none"/>
            <a:tailEnd len="med" w="med" type="triangle"/>
          </a:ln>
        </p:spPr>
      </p:cxnSp>
      <p:cxnSp>
        <p:nvCxnSpPr>
          <p:cNvPr id="339" name="Google Shape;339;p21"/>
          <p:cNvCxnSpPr/>
          <p:nvPr/>
        </p:nvCxnSpPr>
        <p:spPr>
          <a:xfrm rot="10800000">
            <a:off x="1175741" y="1845423"/>
            <a:ext cx="460200" cy="234900"/>
          </a:xfrm>
          <a:prstGeom prst="straightConnector1">
            <a:avLst/>
          </a:prstGeom>
          <a:noFill/>
          <a:ln cap="flat" cmpd="sng" w="28575">
            <a:solidFill>
              <a:srgbClr val="EF4444"/>
            </a:solidFill>
            <a:prstDash val="solid"/>
            <a:round/>
            <a:headEnd len="med" w="med" type="none"/>
            <a:tailEnd len="med" w="med" type="triangle"/>
          </a:ln>
        </p:spPr>
      </p:cxnSp>
      <p:pic>
        <p:nvPicPr>
          <p:cNvPr id="340" name="Google Shape;340;p21"/>
          <p:cNvPicPr preferRelativeResize="0"/>
          <p:nvPr/>
        </p:nvPicPr>
        <p:blipFill>
          <a:blip r:embed="rId11">
            <a:alphaModFix/>
          </a:blip>
          <a:stretch>
            <a:fillRect/>
          </a:stretch>
        </p:blipFill>
        <p:spPr>
          <a:xfrm>
            <a:off x="2369223" y="4433445"/>
            <a:ext cx="1467427" cy="483584"/>
          </a:xfrm>
          <a:prstGeom prst="rect">
            <a:avLst/>
          </a:prstGeom>
          <a:noFill/>
          <a:ln>
            <a:noFill/>
          </a:ln>
        </p:spPr>
      </p:pic>
      <p:sp>
        <p:nvSpPr>
          <p:cNvPr id="341" name="Google Shape;341;p21"/>
          <p:cNvSpPr txBox="1"/>
          <p:nvPr/>
        </p:nvSpPr>
        <p:spPr>
          <a:xfrm>
            <a:off x="2974389" y="4917028"/>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92.9</a:t>
            </a:r>
            <a:endParaRPr sz="700"/>
          </a:p>
        </p:txBody>
      </p:sp>
      <p:pic>
        <p:nvPicPr>
          <p:cNvPr id="342" name="Google Shape;342;p21"/>
          <p:cNvPicPr preferRelativeResize="0"/>
          <p:nvPr/>
        </p:nvPicPr>
        <p:blipFill>
          <a:blip r:embed="rId12">
            <a:alphaModFix/>
          </a:blip>
          <a:stretch>
            <a:fillRect/>
          </a:stretch>
        </p:blipFill>
        <p:spPr>
          <a:xfrm>
            <a:off x="4484990" y="3950470"/>
            <a:ext cx="839820" cy="998357"/>
          </a:xfrm>
          <a:prstGeom prst="rect">
            <a:avLst/>
          </a:prstGeom>
          <a:noFill/>
          <a:ln>
            <a:noFill/>
          </a:ln>
        </p:spPr>
      </p:pic>
      <p:sp>
        <p:nvSpPr>
          <p:cNvPr id="343" name="Google Shape;343;p21"/>
          <p:cNvSpPr txBox="1"/>
          <p:nvPr/>
        </p:nvSpPr>
        <p:spPr>
          <a:xfrm>
            <a:off x="4652384" y="4953685"/>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92.10</a:t>
            </a:r>
            <a:endParaRPr sz="700"/>
          </a:p>
        </p:txBody>
      </p:sp>
      <p:sp>
        <p:nvSpPr>
          <p:cNvPr id="344" name="Google Shape;344;p21"/>
          <p:cNvSpPr txBox="1"/>
          <p:nvPr/>
        </p:nvSpPr>
        <p:spPr>
          <a:xfrm>
            <a:off x="5679697" y="3961871"/>
            <a:ext cx="2949000" cy="596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result of cutting out can be seen in figure 92.7 and figure 92.8, which figure 92.7 consists of the 4 middle wood panels and their 45 degree edges cutted out. And figure 92.8 shows the bottom and top panels cut out to the correct dimensions.</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